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drawings/drawing2.xml" ContentType="application/vnd.openxmlformats-officedocument.drawingml.chartshapes+xml"/>
  <Override PartName="/ppt/notesSlides/notesSlide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drawings/drawing3.xml" ContentType="application/vnd.openxmlformats-officedocument.drawingml.chartshapes+xml"/>
  <Override PartName="/ppt/charts/chart8.xml" ContentType="application/vnd.openxmlformats-officedocument.drawingml.chart+xml"/>
  <Override PartName="/ppt/drawings/drawing4.xml" ContentType="application/vnd.openxmlformats-officedocument.drawingml.chartshapes+xml"/>
  <Override PartName="/ppt/notesSlides/notesSlide4.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5.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14.xml" ContentType="application/vnd.openxmlformats-officedocument.drawingml.chart+xml"/>
  <Override PartName="/ppt/notesSlides/notesSlide8.xml" ContentType="application/vnd.openxmlformats-officedocument.presentationml.notesSlide+xml"/>
  <Override PartName="/ppt/charts/chart1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5.xml" ContentType="application/vnd.openxmlformats-officedocument.drawingml.chartshapes+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6.xml" ContentType="application/vnd.openxmlformats-officedocument.drawingml.chartshapes+xml"/>
  <Override PartName="/ppt/charts/chart2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2.xml" ContentType="application/vnd.openxmlformats-officedocument.drawingml.chart+xml"/>
  <Override PartName="/ppt/drawings/drawing7.xml" ContentType="application/vnd.openxmlformats-officedocument.drawingml.chartshapes+xml"/>
  <Override PartName="/ppt/charts/chart23.xml" ContentType="application/vnd.openxmlformats-officedocument.drawingml.chart+xml"/>
  <Override PartName="/ppt/drawings/drawing8.xml" ContentType="application/vnd.openxmlformats-officedocument.drawingml.chartshapes+xml"/>
  <Override PartName="/ppt/notesSlides/notesSlide15.xml" ContentType="application/vnd.openxmlformats-officedocument.presentationml.notesSlide+xml"/>
  <Override PartName="/ppt/charts/chart24.xml" ContentType="application/vnd.openxmlformats-officedocument.drawingml.chart+xml"/>
  <Override PartName="/ppt/drawings/drawing9.xml" ContentType="application/vnd.openxmlformats-officedocument.drawingml.chartshapes+xml"/>
  <Override PartName="/ppt/charts/chart25.xml" ContentType="application/vnd.openxmlformats-officedocument.drawingml.chart+xml"/>
  <Override PartName="/ppt/drawings/drawing10.xml" ContentType="application/vnd.openxmlformats-officedocument.drawingml.chartshapes+xml"/>
  <Override PartName="/ppt/notesSlides/notesSlide16.xml" ContentType="application/vnd.openxmlformats-officedocument.presentationml.notesSlide+xml"/>
  <Override PartName="/ppt/charts/chart26.xml" ContentType="application/vnd.openxmlformats-officedocument.drawingml.chart+xml"/>
  <Override PartName="/ppt/drawings/drawing1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55.jpg" ContentType="image/jpg"/>
  <Override PartName="/ppt/media/image56.jpg" ContentType="image/jpg"/>
  <Override PartName="/ppt/media/image58.jpg" ContentType="image/jpg"/>
  <Override PartName="/ppt/media/image60.jpg" ContentType="image/jpg"/>
  <Override PartName="/ppt/media/image61.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 id="2147483684" r:id="rId6"/>
    <p:sldMasterId id="2147483697" r:id="rId7"/>
    <p:sldMasterId id="2147483703" r:id="rId8"/>
  </p:sldMasterIdLst>
  <p:notesMasterIdLst>
    <p:notesMasterId r:id="rId65"/>
  </p:notesMasterIdLst>
  <p:handoutMasterIdLst>
    <p:handoutMasterId r:id="rId66"/>
  </p:handoutMasterIdLst>
  <p:sldIdLst>
    <p:sldId id="443" r:id="rId9"/>
    <p:sldId id="256" r:id="rId10"/>
    <p:sldId id="401" r:id="rId11"/>
    <p:sldId id="411" r:id="rId12"/>
    <p:sldId id="406" r:id="rId13"/>
    <p:sldId id="413" r:id="rId14"/>
    <p:sldId id="352" r:id="rId15"/>
    <p:sldId id="355" r:id="rId16"/>
    <p:sldId id="415" r:id="rId17"/>
    <p:sldId id="400" r:id="rId18"/>
    <p:sldId id="414" r:id="rId19"/>
    <p:sldId id="402" r:id="rId20"/>
    <p:sldId id="418" r:id="rId21"/>
    <p:sldId id="350" r:id="rId22"/>
    <p:sldId id="403" r:id="rId23"/>
    <p:sldId id="417" r:id="rId24"/>
    <p:sldId id="419" r:id="rId25"/>
    <p:sldId id="385" r:id="rId26"/>
    <p:sldId id="444" r:id="rId27"/>
    <p:sldId id="257" r:id="rId28"/>
    <p:sldId id="258" r:id="rId29"/>
    <p:sldId id="259" r:id="rId30"/>
    <p:sldId id="271" r:id="rId31"/>
    <p:sldId id="260" r:id="rId32"/>
    <p:sldId id="261" r:id="rId33"/>
    <p:sldId id="262" r:id="rId34"/>
    <p:sldId id="263" r:id="rId35"/>
    <p:sldId id="268" r:id="rId36"/>
    <p:sldId id="267" r:id="rId37"/>
    <p:sldId id="264" r:id="rId38"/>
    <p:sldId id="265" r:id="rId39"/>
    <p:sldId id="266" r:id="rId40"/>
    <p:sldId id="269" r:id="rId41"/>
    <p:sldId id="421" r:id="rId42"/>
    <p:sldId id="422" r:id="rId43"/>
    <p:sldId id="423" r:id="rId44"/>
    <p:sldId id="424" r:id="rId45"/>
    <p:sldId id="425" r:id="rId46"/>
    <p:sldId id="426" r:id="rId47"/>
    <p:sldId id="427" r:id="rId48"/>
    <p:sldId id="428" r:id="rId49"/>
    <p:sldId id="429" r:id="rId50"/>
    <p:sldId id="430" r:id="rId51"/>
    <p:sldId id="431" r:id="rId52"/>
    <p:sldId id="432" r:id="rId53"/>
    <p:sldId id="433" r:id="rId54"/>
    <p:sldId id="434" r:id="rId55"/>
    <p:sldId id="270" r:id="rId56"/>
    <p:sldId id="435" r:id="rId57"/>
    <p:sldId id="436" r:id="rId58"/>
    <p:sldId id="437" r:id="rId59"/>
    <p:sldId id="438" r:id="rId60"/>
    <p:sldId id="439" r:id="rId61"/>
    <p:sldId id="440" r:id="rId62"/>
    <p:sldId id="441" r:id="rId63"/>
    <p:sldId id="442"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2121"/>
    <a:srgbClr val="D4A02A"/>
    <a:srgbClr val="104270"/>
    <a:srgbClr val="D1E6F7"/>
    <a:srgbClr val="9AC7F0"/>
    <a:srgbClr val="5EA6E8"/>
    <a:srgbClr val="1C75C6"/>
    <a:srgbClr val="0E3A62"/>
    <a:srgbClr val="082138"/>
    <a:srgbClr val="D4E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95" autoAdjust="0"/>
    <p:restoredTop sz="40549" autoAdjust="0"/>
  </p:normalViewPr>
  <p:slideViewPr>
    <p:cSldViewPr snapToGrid="0">
      <p:cViewPr varScale="1">
        <p:scale>
          <a:sx n="28" d="100"/>
          <a:sy n="28" d="100"/>
        </p:scale>
        <p:origin x="1206" y="102"/>
      </p:cViewPr>
      <p:guideLst>
        <p:guide orient="horz" pos="2112"/>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6" d="100"/>
          <a:sy n="66" d="100"/>
        </p:scale>
        <p:origin x="3108" y="5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xml"/><Relationship Id="rId1" Type="http://schemas.microsoft.com/office/2011/relationships/chartStyle" Target="style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2.xml"/><Relationship Id="rId1" Type="http://schemas.microsoft.com/office/2011/relationships/chartStyle" Target="style2.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3.xml"/><Relationship Id="rId1" Type="http://schemas.microsoft.com/office/2011/relationships/chartStyle" Target="style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5.xml"/><Relationship Id="rId1" Type="http://schemas.microsoft.com/office/2011/relationships/chartStyle" Target="style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5.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6.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9.xml"/><Relationship Id="rId1" Type="http://schemas.microsoft.com/office/2011/relationships/chartStyle" Target="style9.xm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package" Target="../embeddings/Microsoft_Excel_Worksheet25.xlsx"/><Relationship Id="rId1" Type="http://schemas.openxmlformats.org/officeDocument/2006/relationships/image" Target="../media/image8.png"/></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854617547941117E-3"/>
          <c:y val="7.2243936486771684E-3"/>
          <c:w val="0.99360572150293403"/>
          <c:h val="0.83516205318827064"/>
        </c:manualLayout>
      </c:layout>
      <c:barChart>
        <c:barDir val="col"/>
        <c:grouping val="clustered"/>
        <c:varyColors val="0"/>
        <c:ser>
          <c:idx val="1"/>
          <c:order val="0"/>
          <c:tx>
            <c:strRef>
              <c:f>Sheet1!$C$1</c:f>
              <c:strCache>
                <c:ptCount val="1"/>
                <c:pt idx="0">
                  <c:v>Column1</c:v>
                </c:pt>
              </c:strCache>
            </c:strRef>
          </c:tx>
          <c:invertIfNegative val="0"/>
          <c:cat>
            <c:strRef>
              <c:f>Sheet1!$A$2:$A$4</c:f>
              <c:strCache>
                <c:ptCount val="3"/>
                <c:pt idx="0">
                  <c:v>Strongly/Somewhat agree</c:v>
                </c:pt>
                <c:pt idx="1">
                  <c:v>Neither agree nor disagree</c:v>
                </c:pt>
                <c:pt idx="2">
                  <c:v>Strongly/Somewhat disagree</c:v>
                </c:pt>
              </c:strCache>
            </c:strRef>
          </c:cat>
          <c:val>
            <c:numRef>
              <c:f>Sheet1!$C$2:$C$4</c:f>
              <c:numCache>
                <c:formatCode>General</c:formatCode>
                <c:ptCount val="3"/>
              </c:numCache>
            </c:numRef>
          </c:val>
          <c:extLst>
            <c:ext xmlns:c16="http://schemas.microsoft.com/office/drawing/2014/chart" uri="{C3380CC4-5D6E-409C-BE32-E72D297353CC}">
              <c16:uniqueId val="{00000005-DA1D-4D0D-A85D-4EB904D0C285}"/>
            </c:ext>
          </c:extLst>
        </c:ser>
        <c:ser>
          <c:idx val="2"/>
          <c:order val="1"/>
          <c:tx>
            <c:strRef>
              <c:f>Sheet1!$D$1</c:f>
              <c:strCache>
                <c:ptCount val="1"/>
                <c:pt idx="0">
                  <c:v>Column2</c:v>
                </c:pt>
              </c:strCache>
            </c:strRef>
          </c:tx>
          <c:invertIfNegative val="0"/>
          <c:cat>
            <c:strRef>
              <c:f>Sheet1!$A$2:$A$4</c:f>
              <c:strCache>
                <c:ptCount val="3"/>
                <c:pt idx="0">
                  <c:v>Strongly/Somewhat agree</c:v>
                </c:pt>
                <c:pt idx="1">
                  <c:v>Neither agree nor disagree</c:v>
                </c:pt>
                <c:pt idx="2">
                  <c:v>Strongly/Somewhat disagree</c:v>
                </c:pt>
              </c:strCache>
            </c:strRef>
          </c:cat>
          <c:val>
            <c:numRef>
              <c:f>Sheet1!$D$2:$D$4</c:f>
              <c:numCache>
                <c:formatCode>General</c:formatCode>
                <c:ptCount val="3"/>
              </c:numCache>
            </c:numRef>
          </c:val>
          <c:extLst>
            <c:ext xmlns:c16="http://schemas.microsoft.com/office/drawing/2014/chart" uri="{C3380CC4-5D6E-409C-BE32-E72D297353CC}">
              <c16:uniqueId val="{00000006-DA1D-4D0D-A85D-4EB904D0C285}"/>
            </c:ext>
          </c:extLst>
        </c:ser>
        <c:dLbls>
          <c:showLegendKey val="0"/>
          <c:showVal val="0"/>
          <c:showCatName val="0"/>
          <c:showSerName val="0"/>
          <c:showPercent val="0"/>
          <c:showBubbleSize val="0"/>
        </c:dLbls>
        <c:gapWidth val="125"/>
        <c:overlap val="100"/>
        <c:axId val="325491264"/>
        <c:axId val="325491824"/>
      </c:barChart>
      <c:catAx>
        <c:axId val="325491264"/>
        <c:scaling>
          <c:orientation val="minMax"/>
        </c:scaling>
        <c:delete val="1"/>
        <c:axPos val="b"/>
        <c:numFmt formatCode="General" sourceLinked="0"/>
        <c:majorTickMark val="out"/>
        <c:minorTickMark val="none"/>
        <c:tickLblPos val="nextTo"/>
        <c:crossAx val="325491824"/>
        <c:crosses val="autoZero"/>
        <c:auto val="1"/>
        <c:lblAlgn val="ctr"/>
        <c:lblOffset val="100"/>
        <c:noMultiLvlLbl val="0"/>
      </c:catAx>
      <c:valAx>
        <c:axId val="325491824"/>
        <c:scaling>
          <c:orientation val="minMax"/>
          <c:max val="0.85000000000000009"/>
          <c:min val="0"/>
        </c:scaling>
        <c:delete val="1"/>
        <c:axPos val="l"/>
        <c:numFmt formatCode="General" sourceLinked="1"/>
        <c:majorTickMark val="out"/>
        <c:minorTickMark val="none"/>
        <c:tickLblPos val="nextTo"/>
        <c:crossAx val="325491264"/>
        <c:crosses val="autoZero"/>
        <c:crossBetween val="between"/>
        <c:majorUnit val="0.2"/>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505666769941674E-2"/>
          <c:y val="0.1017915347527813"/>
          <c:w val="0.89595511558209995"/>
          <c:h val="0.7038182439764693"/>
        </c:manualLayout>
      </c:layout>
      <c:barChart>
        <c:barDir val="col"/>
        <c:grouping val="clustered"/>
        <c:varyColors val="0"/>
        <c:ser>
          <c:idx val="0"/>
          <c:order val="0"/>
          <c:tx>
            <c:strRef>
              <c:f>Sheet1!$B$1</c:f>
              <c:strCache>
                <c:ptCount val="1"/>
                <c:pt idx="0">
                  <c:v>All</c:v>
                </c:pt>
              </c:strCache>
            </c:strRef>
          </c:tx>
          <c:spPr>
            <a:solidFill>
              <a:srgbClr val="082138"/>
            </a:solidFill>
            <a:ln>
              <a:noFill/>
            </a:ln>
          </c:spPr>
          <c:invertIfNegative val="0"/>
          <c:dPt>
            <c:idx val="1"/>
            <c:invertIfNegative val="0"/>
            <c:bubble3D val="0"/>
            <c:extLst>
              <c:ext xmlns:c16="http://schemas.microsoft.com/office/drawing/2014/chart" uri="{C3380CC4-5D6E-409C-BE32-E72D297353CC}">
                <c16:uniqueId val="{00000000-390D-4561-92AD-854E9EF6AAA9}"/>
              </c:ext>
            </c:extLst>
          </c:dPt>
          <c:dPt>
            <c:idx val="2"/>
            <c:invertIfNegative val="0"/>
            <c:bubble3D val="0"/>
            <c:extLst>
              <c:ext xmlns:c16="http://schemas.microsoft.com/office/drawing/2014/chart" uri="{C3380CC4-5D6E-409C-BE32-E72D297353CC}">
                <c16:uniqueId val="{00000001-390D-4561-92AD-854E9EF6AAA9}"/>
              </c:ext>
            </c:extLst>
          </c:dPt>
          <c:dLbls>
            <c:spPr>
              <a:noFill/>
              <a:ln>
                <a:noFill/>
              </a:ln>
              <a:effectLst/>
            </c:spPr>
            <c:txPr>
              <a:bodyPr/>
              <a:lstStyle/>
              <a:p>
                <a:pPr>
                  <a:defRPr sz="120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Move to a different community</c:v>
                </c:pt>
                <c:pt idx="1">
                  <c:v>Move into a different residence within your current community</c:v>
                </c:pt>
                <c:pt idx="2">
                  <c:v>Stay in your current residence and never move</c:v>
                </c:pt>
                <c:pt idx="3">
                  <c:v>Not sure</c:v>
                </c:pt>
              </c:strCache>
            </c:strRef>
          </c:cat>
          <c:val>
            <c:numRef>
              <c:f>Sheet1!$B$2:$B$5</c:f>
              <c:numCache>
                <c:formatCode>0%</c:formatCode>
                <c:ptCount val="4"/>
                <c:pt idx="0">
                  <c:v>0.32</c:v>
                </c:pt>
                <c:pt idx="1">
                  <c:v>0.18</c:v>
                </c:pt>
                <c:pt idx="2">
                  <c:v>0.35</c:v>
                </c:pt>
                <c:pt idx="3">
                  <c:v>0.15</c:v>
                </c:pt>
              </c:numCache>
            </c:numRef>
          </c:val>
          <c:extLst>
            <c:ext xmlns:c16="http://schemas.microsoft.com/office/drawing/2014/chart" uri="{C3380CC4-5D6E-409C-BE32-E72D297353CC}">
              <c16:uniqueId val="{00000002-390D-4561-92AD-854E9EF6AAA9}"/>
            </c:ext>
          </c:extLst>
        </c:ser>
        <c:ser>
          <c:idx val="1"/>
          <c:order val="1"/>
          <c:tx>
            <c:strRef>
              <c:f>Sheet1!$C$1</c:f>
              <c:strCache>
                <c:ptCount val="1"/>
                <c:pt idx="0">
                  <c:v>Gen Z</c:v>
                </c:pt>
              </c:strCache>
            </c:strRef>
          </c:tx>
          <c:spPr>
            <a:solidFill>
              <a:srgbClr val="0E3A62"/>
            </a:solidFill>
            <a:ln>
              <a:noFill/>
            </a:ln>
          </c:spPr>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Move to a different community</c:v>
                </c:pt>
                <c:pt idx="1">
                  <c:v>Move into a different residence within your current community</c:v>
                </c:pt>
                <c:pt idx="2">
                  <c:v>Stay in your current residence and never move</c:v>
                </c:pt>
                <c:pt idx="3">
                  <c:v>Not sure</c:v>
                </c:pt>
              </c:strCache>
            </c:strRef>
          </c:cat>
          <c:val>
            <c:numRef>
              <c:f>Sheet1!$C$2:$C$5</c:f>
              <c:numCache>
                <c:formatCode>0%</c:formatCode>
                <c:ptCount val="4"/>
                <c:pt idx="0">
                  <c:v>0.49</c:v>
                </c:pt>
                <c:pt idx="1">
                  <c:v>0.13</c:v>
                </c:pt>
                <c:pt idx="2">
                  <c:v>0.24</c:v>
                </c:pt>
                <c:pt idx="3">
                  <c:v>0.15</c:v>
                </c:pt>
              </c:numCache>
            </c:numRef>
          </c:val>
          <c:extLst>
            <c:ext xmlns:c16="http://schemas.microsoft.com/office/drawing/2014/chart" uri="{C3380CC4-5D6E-409C-BE32-E72D297353CC}">
              <c16:uniqueId val="{00000003-390D-4561-92AD-854E9EF6AAA9}"/>
            </c:ext>
          </c:extLst>
        </c:ser>
        <c:ser>
          <c:idx val="2"/>
          <c:order val="2"/>
          <c:tx>
            <c:strRef>
              <c:f>Sheet1!$D$1</c:f>
              <c:strCache>
                <c:ptCount val="1"/>
                <c:pt idx="0">
                  <c:v>Gen Y</c:v>
                </c:pt>
              </c:strCache>
            </c:strRef>
          </c:tx>
          <c:spPr>
            <a:solidFill>
              <a:srgbClr val="1C75C6"/>
            </a:solidFill>
          </c:spPr>
          <c:invertIfNegative val="0"/>
          <c:dLbls>
            <c:dLbl>
              <c:idx val="0"/>
              <c:layout>
                <c:manualLayout>
                  <c:x val="1.5717788712573254E-3"/>
                  <c:y val="1.49226162471805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90D-4561-92AD-854E9EF6AAA9}"/>
                </c:ext>
              </c:extLst>
            </c:dLbl>
            <c:dLbl>
              <c:idx val="2"/>
              <c:layout>
                <c:manualLayout>
                  <c:x val="0"/>
                  <c:y val="-5.471562749339753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90D-4561-92AD-854E9EF6AAA9}"/>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Move to a different community</c:v>
                </c:pt>
                <c:pt idx="1">
                  <c:v>Move into a different residence within your current community</c:v>
                </c:pt>
                <c:pt idx="2">
                  <c:v>Stay in your current residence and never move</c:v>
                </c:pt>
                <c:pt idx="3">
                  <c:v>Not sure</c:v>
                </c:pt>
              </c:strCache>
            </c:strRef>
          </c:cat>
          <c:val>
            <c:numRef>
              <c:f>Sheet1!$D$2:$D$5</c:f>
              <c:numCache>
                <c:formatCode>0%</c:formatCode>
                <c:ptCount val="4"/>
                <c:pt idx="0">
                  <c:v>0.4</c:v>
                </c:pt>
                <c:pt idx="1">
                  <c:v>0.26</c:v>
                </c:pt>
                <c:pt idx="2">
                  <c:v>0.22</c:v>
                </c:pt>
                <c:pt idx="3">
                  <c:v>0.12</c:v>
                </c:pt>
              </c:numCache>
            </c:numRef>
          </c:val>
          <c:extLst>
            <c:ext xmlns:c16="http://schemas.microsoft.com/office/drawing/2014/chart" uri="{C3380CC4-5D6E-409C-BE32-E72D297353CC}">
              <c16:uniqueId val="{00000006-390D-4561-92AD-854E9EF6AAA9}"/>
            </c:ext>
          </c:extLst>
        </c:ser>
        <c:ser>
          <c:idx val="3"/>
          <c:order val="3"/>
          <c:tx>
            <c:strRef>
              <c:f>Sheet1!$E$1</c:f>
              <c:strCache>
                <c:ptCount val="1"/>
                <c:pt idx="0">
                  <c:v>Gen X</c:v>
                </c:pt>
              </c:strCache>
            </c:strRef>
          </c:tx>
          <c:spPr>
            <a:solidFill>
              <a:srgbClr val="5EA6E8"/>
            </a:solidFill>
          </c:spPr>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Move to a different community</c:v>
                </c:pt>
                <c:pt idx="1">
                  <c:v>Move into a different residence within your current community</c:v>
                </c:pt>
                <c:pt idx="2">
                  <c:v>Stay in your current residence and never move</c:v>
                </c:pt>
                <c:pt idx="3">
                  <c:v>Not sure</c:v>
                </c:pt>
              </c:strCache>
            </c:strRef>
          </c:cat>
          <c:val>
            <c:numRef>
              <c:f>Sheet1!$E$2:$E$5</c:f>
              <c:numCache>
                <c:formatCode>0%</c:formatCode>
                <c:ptCount val="4"/>
                <c:pt idx="0">
                  <c:v>0.34</c:v>
                </c:pt>
                <c:pt idx="1">
                  <c:v>0.18</c:v>
                </c:pt>
                <c:pt idx="2">
                  <c:v>0.28999999999999998</c:v>
                </c:pt>
                <c:pt idx="3">
                  <c:v>0.19</c:v>
                </c:pt>
              </c:numCache>
            </c:numRef>
          </c:val>
          <c:extLst>
            <c:ext xmlns:c16="http://schemas.microsoft.com/office/drawing/2014/chart" uri="{C3380CC4-5D6E-409C-BE32-E72D297353CC}">
              <c16:uniqueId val="{00000007-390D-4561-92AD-854E9EF6AAA9}"/>
            </c:ext>
          </c:extLst>
        </c:ser>
        <c:ser>
          <c:idx val="4"/>
          <c:order val="4"/>
          <c:tx>
            <c:strRef>
              <c:f>Sheet1!$F$1</c:f>
              <c:strCache>
                <c:ptCount val="1"/>
                <c:pt idx="0">
                  <c:v>Boomers</c:v>
                </c:pt>
              </c:strCache>
            </c:strRef>
          </c:tx>
          <c:spPr>
            <a:solidFill>
              <a:srgbClr val="9AC7F0"/>
            </a:solidFill>
          </c:spPr>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Move to a different community</c:v>
                </c:pt>
                <c:pt idx="1">
                  <c:v>Move into a different residence within your current community</c:v>
                </c:pt>
                <c:pt idx="2">
                  <c:v>Stay in your current residence and never move</c:v>
                </c:pt>
                <c:pt idx="3">
                  <c:v>Not sure</c:v>
                </c:pt>
              </c:strCache>
            </c:strRef>
          </c:cat>
          <c:val>
            <c:numRef>
              <c:f>Sheet1!$F$2:$F$5</c:f>
              <c:numCache>
                <c:formatCode>0%</c:formatCode>
                <c:ptCount val="4"/>
                <c:pt idx="0">
                  <c:v>0.25</c:v>
                </c:pt>
                <c:pt idx="1">
                  <c:v>0.12</c:v>
                </c:pt>
                <c:pt idx="2">
                  <c:v>0.47</c:v>
                </c:pt>
                <c:pt idx="3">
                  <c:v>0.17</c:v>
                </c:pt>
              </c:numCache>
            </c:numRef>
          </c:val>
          <c:extLst>
            <c:ext xmlns:c16="http://schemas.microsoft.com/office/drawing/2014/chart" uri="{C3380CC4-5D6E-409C-BE32-E72D297353CC}">
              <c16:uniqueId val="{00000008-390D-4561-92AD-854E9EF6AAA9}"/>
            </c:ext>
          </c:extLst>
        </c:ser>
        <c:ser>
          <c:idx val="5"/>
          <c:order val="5"/>
          <c:tx>
            <c:strRef>
              <c:f>Sheet1!$G$1</c:f>
              <c:strCache>
                <c:ptCount val="1"/>
                <c:pt idx="0">
                  <c:v>Silents</c:v>
                </c:pt>
              </c:strCache>
            </c:strRef>
          </c:tx>
          <c:spPr>
            <a:solidFill>
              <a:srgbClr val="D1E6F7"/>
            </a:solidFill>
          </c:spPr>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Move to a different community</c:v>
                </c:pt>
                <c:pt idx="1">
                  <c:v>Move into a different residence within your current community</c:v>
                </c:pt>
                <c:pt idx="2">
                  <c:v>Stay in your current residence and never move</c:v>
                </c:pt>
                <c:pt idx="3">
                  <c:v>Not sure</c:v>
                </c:pt>
              </c:strCache>
            </c:strRef>
          </c:cat>
          <c:val>
            <c:numRef>
              <c:f>Sheet1!$G$2:$G$5</c:f>
              <c:numCache>
                <c:formatCode>0%</c:formatCode>
                <c:ptCount val="4"/>
                <c:pt idx="0">
                  <c:v>0.1</c:v>
                </c:pt>
                <c:pt idx="1">
                  <c:v>0.15</c:v>
                </c:pt>
                <c:pt idx="2">
                  <c:v>0.69</c:v>
                </c:pt>
                <c:pt idx="3">
                  <c:v>7.0000000000000007E-2</c:v>
                </c:pt>
              </c:numCache>
            </c:numRef>
          </c:val>
          <c:extLst>
            <c:ext xmlns:c16="http://schemas.microsoft.com/office/drawing/2014/chart" uri="{C3380CC4-5D6E-409C-BE32-E72D297353CC}">
              <c16:uniqueId val="{00000009-390D-4561-92AD-854E9EF6AAA9}"/>
            </c:ext>
          </c:extLst>
        </c:ser>
        <c:dLbls>
          <c:showLegendKey val="0"/>
          <c:showVal val="0"/>
          <c:showCatName val="0"/>
          <c:showSerName val="0"/>
          <c:showPercent val="0"/>
          <c:showBubbleSize val="0"/>
        </c:dLbls>
        <c:gapWidth val="69"/>
        <c:axId val="326149072"/>
        <c:axId val="326149632"/>
      </c:barChart>
      <c:catAx>
        <c:axId val="326149072"/>
        <c:scaling>
          <c:orientation val="minMax"/>
        </c:scaling>
        <c:delete val="0"/>
        <c:axPos val="b"/>
        <c:numFmt formatCode="General" sourceLinked="0"/>
        <c:majorTickMark val="out"/>
        <c:minorTickMark val="none"/>
        <c:tickLblPos val="nextTo"/>
        <c:txPr>
          <a:bodyPr/>
          <a:lstStyle/>
          <a:p>
            <a:pPr>
              <a:defRPr sz="1400"/>
            </a:pPr>
            <a:endParaRPr lang="en-US"/>
          </a:p>
        </c:txPr>
        <c:crossAx val="326149632"/>
        <c:crosses val="autoZero"/>
        <c:auto val="1"/>
        <c:lblAlgn val="ctr"/>
        <c:lblOffset val="100"/>
        <c:noMultiLvlLbl val="0"/>
      </c:catAx>
      <c:valAx>
        <c:axId val="326149632"/>
        <c:scaling>
          <c:orientation val="minMax"/>
          <c:max val="0.85000000000000009"/>
          <c:min val="0"/>
        </c:scaling>
        <c:delete val="1"/>
        <c:axPos val="l"/>
        <c:numFmt formatCode="0%" sourceLinked="1"/>
        <c:majorTickMark val="out"/>
        <c:minorTickMark val="none"/>
        <c:tickLblPos val="nextTo"/>
        <c:crossAx val="326149072"/>
        <c:crosses val="autoZero"/>
        <c:crossBetween val="between"/>
        <c:majorUnit val="0.2"/>
      </c:valAx>
    </c:plotArea>
    <c:legend>
      <c:legendPos val="t"/>
      <c:layout>
        <c:manualLayout>
          <c:xMode val="edge"/>
          <c:yMode val="edge"/>
          <c:x val="0.24528972341107255"/>
          <c:y val="7.2162997198334897E-2"/>
          <c:w val="0.55573373174833662"/>
          <c:h val="6.9562102251422148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072623199187363E-3"/>
          <c:y val="5.7714845326731032E-2"/>
          <c:w val="0.99759273768008128"/>
          <c:h val="0.76300733346538863"/>
        </c:manualLayout>
      </c:layout>
      <c:barChart>
        <c:barDir val="col"/>
        <c:grouping val="clustered"/>
        <c:varyColors val="0"/>
        <c:ser>
          <c:idx val="1"/>
          <c:order val="0"/>
          <c:tx>
            <c:strRef>
              <c:f>Sheet1!$C$1</c:f>
              <c:strCache>
                <c:ptCount val="1"/>
                <c:pt idx="0">
                  <c:v>Column1</c:v>
                </c:pt>
              </c:strCache>
            </c:strRef>
          </c:tx>
          <c:invertIfNegative val="0"/>
          <c:cat>
            <c:strRef>
              <c:f>Sheet1!$A$2:$A$4</c:f>
              <c:strCache>
                <c:ptCount val="3"/>
                <c:pt idx="0">
                  <c:v>Strongly/Somewhat agree</c:v>
                </c:pt>
                <c:pt idx="1">
                  <c:v>Neither agree nor disagree</c:v>
                </c:pt>
                <c:pt idx="2">
                  <c:v>Strongly/Somewhat disagree</c:v>
                </c:pt>
              </c:strCache>
            </c:strRef>
          </c:cat>
          <c:val>
            <c:numRef>
              <c:f>Sheet1!$C$2:$C$4</c:f>
              <c:numCache>
                <c:formatCode>General</c:formatCode>
                <c:ptCount val="3"/>
              </c:numCache>
            </c:numRef>
          </c:val>
          <c:extLst>
            <c:ext xmlns:c16="http://schemas.microsoft.com/office/drawing/2014/chart" uri="{C3380CC4-5D6E-409C-BE32-E72D297353CC}">
              <c16:uniqueId val="{00000005-758D-4FE1-9189-339F7067E552}"/>
            </c:ext>
          </c:extLst>
        </c:ser>
        <c:ser>
          <c:idx val="2"/>
          <c:order val="1"/>
          <c:tx>
            <c:strRef>
              <c:f>Sheet1!$D$1</c:f>
              <c:strCache>
                <c:ptCount val="1"/>
                <c:pt idx="0">
                  <c:v>Column2</c:v>
                </c:pt>
              </c:strCache>
            </c:strRef>
          </c:tx>
          <c:invertIfNegative val="0"/>
          <c:cat>
            <c:strRef>
              <c:f>Sheet1!$A$2:$A$4</c:f>
              <c:strCache>
                <c:ptCount val="3"/>
                <c:pt idx="0">
                  <c:v>Strongly/Somewhat agree</c:v>
                </c:pt>
                <c:pt idx="1">
                  <c:v>Neither agree nor disagree</c:v>
                </c:pt>
                <c:pt idx="2">
                  <c:v>Strongly/Somewhat disagree</c:v>
                </c:pt>
              </c:strCache>
            </c:strRef>
          </c:cat>
          <c:val>
            <c:numRef>
              <c:f>Sheet1!$D$2:$D$4</c:f>
              <c:numCache>
                <c:formatCode>General</c:formatCode>
                <c:ptCount val="3"/>
              </c:numCache>
            </c:numRef>
          </c:val>
          <c:extLst>
            <c:ext xmlns:c16="http://schemas.microsoft.com/office/drawing/2014/chart" uri="{C3380CC4-5D6E-409C-BE32-E72D297353CC}">
              <c16:uniqueId val="{00000006-758D-4FE1-9189-339F7067E552}"/>
            </c:ext>
          </c:extLst>
        </c:ser>
        <c:dLbls>
          <c:showLegendKey val="0"/>
          <c:showVal val="0"/>
          <c:showCatName val="0"/>
          <c:showSerName val="0"/>
          <c:showPercent val="0"/>
          <c:showBubbleSize val="0"/>
        </c:dLbls>
        <c:gapWidth val="125"/>
        <c:overlap val="100"/>
        <c:axId val="82587776"/>
        <c:axId val="82588336"/>
      </c:barChart>
      <c:catAx>
        <c:axId val="82587776"/>
        <c:scaling>
          <c:orientation val="minMax"/>
        </c:scaling>
        <c:delete val="1"/>
        <c:axPos val="b"/>
        <c:numFmt formatCode="General" sourceLinked="0"/>
        <c:majorTickMark val="out"/>
        <c:minorTickMark val="none"/>
        <c:tickLblPos val="nextTo"/>
        <c:crossAx val="82588336"/>
        <c:crosses val="autoZero"/>
        <c:auto val="1"/>
        <c:lblAlgn val="ctr"/>
        <c:lblOffset val="100"/>
        <c:noMultiLvlLbl val="0"/>
      </c:catAx>
      <c:valAx>
        <c:axId val="82588336"/>
        <c:scaling>
          <c:orientation val="minMax"/>
          <c:max val="0.85000000000000009"/>
          <c:min val="0"/>
        </c:scaling>
        <c:delete val="1"/>
        <c:axPos val="l"/>
        <c:numFmt formatCode="General" sourceLinked="1"/>
        <c:majorTickMark val="out"/>
        <c:minorTickMark val="none"/>
        <c:tickLblPos val="nextTo"/>
        <c:crossAx val="82587776"/>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277779448576055E-2"/>
          <c:y val="3.0895650989280071E-2"/>
          <c:w val="0.96944444110284789"/>
          <c:h val="0.80678939118096138"/>
        </c:manualLayout>
      </c:layout>
      <c:barChart>
        <c:barDir val="col"/>
        <c:grouping val="clustered"/>
        <c:varyColors val="0"/>
        <c:ser>
          <c:idx val="0"/>
          <c:order val="0"/>
          <c:tx>
            <c:strRef>
              <c:f>Sheet1!$B$1</c:f>
              <c:strCache>
                <c:ptCount val="1"/>
                <c:pt idx="0">
                  <c:v>All other states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Move to a different community</c:v>
                </c:pt>
                <c:pt idx="1">
                  <c:v>Move into a different residence within your current community</c:v>
                </c:pt>
                <c:pt idx="2">
                  <c:v>Stay in your current residence and never move</c:v>
                </c:pt>
                <c:pt idx="3">
                  <c:v>Not sure</c:v>
                </c:pt>
              </c:strCache>
            </c:strRef>
          </c:cat>
          <c:val>
            <c:numRef>
              <c:f>Sheet1!$B$2:$B$5</c:f>
              <c:numCache>
                <c:formatCode>0%</c:formatCode>
                <c:ptCount val="4"/>
                <c:pt idx="0">
                  <c:v>0.31</c:v>
                </c:pt>
                <c:pt idx="1">
                  <c:v>0.17</c:v>
                </c:pt>
                <c:pt idx="2">
                  <c:v>0.37</c:v>
                </c:pt>
                <c:pt idx="3">
                  <c:v>0.15</c:v>
                </c:pt>
              </c:numCache>
            </c:numRef>
          </c:val>
          <c:extLst>
            <c:ext xmlns:c16="http://schemas.microsoft.com/office/drawing/2014/chart" uri="{C3380CC4-5D6E-409C-BE32-E72D297353CC}">
              <c16:uniqueId val="{00000000-9D80-4BD8-8D90-4D160260B503}"/>
            </c:ext>
          </c:extLst>
        </c:ser>
        <c:ser>
          <c:idx val="1"/>
          <c:order val="1"/>
          <c:tx>
            <c:strRef>
              <c:f>Sheet1!$C$1</c:f>
              <c:strCache>
                <c:ptCount val="1"/>
                <c:pt idx="0">
                  <c:v>CA</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Move to a different community</c:v>
                </c:pt>
                <c:pt idx="1">
                  <c:v>Move into a different residence within your current community</c:v>
                </c:pt>
                <c:pt idx="2">
                  <c:v>Stay in your current residence and never move</c:v>
                </c:pt>
                <c:pt idx="3">
                  <c:v>Not sure</c:v>
                </c:pt>
              </c:strCache>
            </c:strRef>
          </c:cat>
          <c:val>
            <c:numRef>
              <c:f>Sheet1!$C$2:$C$5</c:f>
              <c:numCache>
                <c:formatCode>0%</c:formatCode>
                <c:ptCount val="4"/>
                <c:pt idx="0">
                  <c:v>0.4</c:v>
                </c:pt>
                <c:pt idx="1">
                  <c:v>0.22</c:v>
                </c:pt>
                <c:pt idx="2">
                  <c:v>0.2</c:v>
                </c:pt>
                <c:pt idx="3">
                  <c:v>0.18</c:v>
                </c:pt>
              </c:numCache>
            </c:numRef>
          </c:val>
          <c:extLst>
            <c:ext xmlns:c16="http://schemas.microsoft.com/office/drawing/2014/chart" uri="{C3380CC4-5D6E-409C-BE32-E72D297353CC}">
              <c16:uniqueId val="{00000001-9D80-4BD8-8D90-4D160260B503}"/>
            </c:ext>
          </c:extLst>
        </c:ser>
        <c:dLbls>
          <c:showLegendKey val="0"/>
          <c:showVal val="0"/>
          <c:showCatName val="0"/>
          <c:showSerName val="0"/>
          <c:showPercent val="0"/>
          <c:showBubbleSize val="0"/>
        </c:dLbls>
        <c:gapWidth val="200"/>
        <c:axId val="298680672"/>
        <c:axId val="298681000"/>
      </c:barChart>
      <c:catAx>
        <c:axId val="298680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98681000"/>
        <c:crosses val="autoZero"/>
        <c:auto val="1"/>
        <c:lblAlgn val="ctr"/>
        <c:lblOffset val="100"/>
        <c:noMultiLvlLbl val="0"/>
      </c:catAx>
      <c:valAx>
        <c:axId val="298681000"/>
        <c:scaling>
          <c:orientation val="minMax"/>
          <c:max val="0.8"/>
        </c:scaling>
        <c:delete val="1"/>
        <c:axPos val="l"/>
        <c:numFmt formatCode="0%" sourceLinked="1"/>
        <c:majorTickMark val="out"/>
        <c:minorTickMark val="none"/>
        <c:tickLblPos val="nextTo"/>
        <c:crossAx val="298680672"/>
        <c:crosses val="autoZero"/>
        <c:crossBetween val="between"/>
        <c:majorUnit val="0.2"/>
      </c:valAx>
      <c:spPr>
        <a:noFill/>
        <a:ln>
          <a:noFill/>
        </a:ln>
        <a:effectLst/>
      </c:spPr>
    </c:plotArea>
    <c:legend>
      <c:legendPos val="b"/>
      <c:layout>
        <c:manualLayout>
          <c:xMode val="edge"/>
          <c:yMode val="edge"/>
          <c:x val="0.34225572421869249"/>
          <c:y val="0.2057115155632695"/>
          <c:w val="0.32181160562244154"/>
          <c:h val="6.034095352338692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47550696624624"/>
          <c:y val="9.1144487941818578E-2"/>
          <c:w val="0.66039247924679212"/>
          <c:h val="0.80305083631060048"/>
        </c:manualLayout>
      </c:layout>
      <c:doughnutChart>
        <c:varyColors val="1"/>
        <c:ser>
          <c:idx val="0"/>
          <c:order val="0"/>
          <c:tx>
            <c:strRef>
              <c:f>Sheet1!$B$1</c:f>
              <c:strCache>
                <c:ptCount val="1"/>
                <c:pt idx="0">
                  <c:v>Ownership</c:v>
                </c:pt>
              </c:strCache>
            </c:strRef>
          </c:tx>
          <c:spPr>
            <a:ln>
              <a:solidFill>
                <a:schemeClr val="bg1"/>
              </a:solidFill>
            </a:ln>
            <a:effectLst/>
          </c:spPr>
          <c:dPt>
            <c:idx val="0"/>
            <c:bubble3D val="0"/>
            <c:spPr>
              <a:solidFill>
                <a:schemeClr val="accent1"/>
              </a:solidFill>
              <a:ln>
                <a:solidFill>
                  <a:schemeClr val="bg1"/>
                </a:solidFill>
              </a:ln>
              <a:effectLst/>
            </c:spPr>
            <c:extLst>
              <c:ext xmlns:c16="http://schemas.microsoft.com/office/drawing/2014/chart" uri="{C3380CC4-5D6E-409C-BE32-E72D297353CC}">
                <c16:uniqueId val="{00000001-2D15-48E1-A77C-AC839140E0CE}"/>
              </c:ext>
            </c:extLst>
          </c:dPt>
          <c:dPt>
            <c:idx val="1"/>
            <c:bubble3D val="0"/>
            <c:spPr>
              <a:solidFill>
                <a:schemeClr val="bg1">
                  <a:lumMod val="50000"/>
                </a:schemeClr>
              </a:solidFill>
              <a:ln>
                <a:solidFill>
                  <a:schemeClr val="bg1"/>
                </a:solidFill>
              </a:ln>
              <a:effectLst/>
            </c:spPr>
            <c:extLst>
              <c:ext xmlns:c16="http://schemas.microsoft.com/office/drawing/2014/chart" uri="{C3380CC4-5D6E-409C-BE32-E72D297353CC}">
                <c16:uniqueId val="{00000003-2D15-48E1-A77C-AC839140E0CE}"/>
              </c:ext>
            </c:extLst>
          </c:dPt>
          <c:dPt>
            <c:idx val="2"/>
            <c:bubble3D val="0"/>
            <c:spPr>
              <a:solidFill>
                <a:schemeClr val="bg1">
                  <a:lumMod val="75000"/>
                </a:schemeClr>
              </a:solidFill>
              <a:ln>
                <a:solidFill>
                  <a:schemeClr val="bg1"/>
                </a:solidFill>
              </a:ln>
              <a:effectLst/>
            </c:spPr>
            <c:extLst>
              <c:ext xmlns:c16="http://schemas.microsoft.com/office/drawing/2014/chart" uri="{C3380CC4-5D6E-409C-BE32-E72D297353CC}">
                <c16:uniqueId val="{00000005-2D15-48E1-A77C-AC839140E0CE}"/>
              </c:ext>
            </c:extLst>
          </c:dPt>
          <c:dPt>
            <c:idx val="3"/>
            <c:bubble3D val="0"/>
            <c:spPr>
              <a:solidFill>
                <a:schemeClr val="accent4"/>
              </a:solidFill>
              <a:ln>
                <a:solidFill>
                  <a:schemeClr val="bg1"/>
                </a:solidFill>
              </a:ln>
              <a:effectLst/>
            </c:spPr>
            <c:extLst>
              <c:ext xmlns:c16="http://schemas.microsoft.com/office/drawing/2014/chart" uri="{C3380CC4-5D6E-409C-BE32-E72D297353CC}">
                <c16:uniqueId val="{00000007-2D15-48E1-A77C-AC839140E0CE}"/>
              </c:ext>
            </c:extLst>
          </c:dPt>
          <c:dLbls>
            <c:dLbl>
              <c:idx val="0"/>
              <c:tx>
                <c:rich>
                  <a:bodyPr/>
                  <a:lstStyle/>
                  <a:p>
                    <a:r>
                      <a:rPr lang="en-US" dirty="0"/>
                      <a:t>33%</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D15-48E1-A77C-AC839140E0CE}"/>
                </c:ext>
              </c:extLst>
            </c:dLbl>
            <c:dLbl>
              <c:idx val="2"/>
              <c:tx>
                <c:rich>
                  <a:bodyPr/>
                  <a:lstStyle/>
                  <a:p>
                    <a:r>
                      <a:rPr lang="en-US" sz="1200" b="1" dirty="0">
                        <a:solidFill>
                          <a:schemeClr val="bg1"/>
                        </a:solidFill>
                      </a:rPr>
                      <a:t>27%</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D15-48E1-A77C-AC839140E0C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Not sure</c:v>
                </c:pt>
              </c:strCache>
            </c:strRef>
          </c:cat>
          <c:val>
            <c:numRef>
              <c:f>Sheet1!$B$2:$B$4</c:f>
              <c:numCache>
                <c:formatCode>0.00%</c:formatCode>
                <c:ptCount val="3"/>
                <c:pt idx="0">
                  <c:v>0.33</c:v>
                </c:pt>
                <c:pt idx="1">
                  <c:v>0.4</c:v>
                </c:pt>
                <c:pt idx="2">
                  <c:v>0.27</c:v>
                </c:pt>
              </c:numCache>
            </c:numRef>
          </c:val>
          <c:extLst>
            <c:ext xmlns:c16="http://schemas.microsoft.com/office/drawing/2014/chart" uri="{C3380CC4-5D6E-409C-BE32-E72D297353CC}">
              <c16:uniqueId val="{00000008-2D15-48E1-A77C-AC839140E0CE}"/>
            </c:ext>
          </c:extLst>
        </c:ser>
        <c:dLbls>
          <c:showLegendKey val="0"/>
          <c:showVal val="0"/>
          <c:showCatName val="0"/>
          <c:showSerName val="0"/>
          <c:showPercent val="1"/>
          <c:showBubbleSize val="0"/>
          <c:showLeaderLines val="1"/>
        </c:dLbls>
        <c:firstSliceAng val="240"/>
        <c:holeSize val="36"/>
      </c:doughnutChart>
      <c:spPr>
        <a:noFill/>
        <a:ln>
          <a:noFill/>
        </a:ln>
        <a:effectLst/>
      </c:spPr>
    </c:plotArea>
    <c:legend>
      <c:legendPos val="b"/>
      <c:layout>
        <c:manualLayout>
          <c:xMode val="edge"/>
          <c:yMode val="edge"/>
          <c:x val="0.20955704405073119"/>
          <c:y val="0.90882553067954253"/>
          <c:w val="0.62629440452613372"/>
          <c:h val="9.1174595779598369E-2"/>
        </c:manualLayout>
      </c:layout>
      <c:overlay val="0"/>
      <c:spPr>
        <a:solidFill>
          <a:schemeClr val="lt1">
            <a:alpha val="78000"/>
          </a:schemeClr>
        </a:solid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0.49990999321722029"/>
          <c:y val="9.3571009032082778E-2"/>
          <c:w val="0.48369633330908118"/>
          <c:h val="0.871542296558379"/>
        </c:manualLayout>
      </c:layout>
      <c:barChart>
        <c:barDir val="bar"/>
        <c:grouping val="percentStacked"/>
        <c:varyColors val="0"/>
        <c:ser>
          <c:idx val="0"/>
          <c:order val="0"/>
          <c:tx>
            <c:strRef>
              <c:f>Sheet1!$B$1</c:f>
              <c:strCache>
                <c:ptCount val="1"/>
                <c:pt idx="0">
                  <c:v>Major reason</c:v>
                </c:pt>
              </c:strCache>
            </c:strRef>
          </c:tx>
          <c:spPr>
            <a:effectLst/>
          </c:spPr>
          <c:invertIfNegative val="0"/>
          <c:dLbls>
            <c:numFmt formatCode="0%" sourceLinked="0"/>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To provide affordable housing in your community</c:v>
                </c:pt>
                <c:pt idx="1">
                  <c:v>To have a place for a caregiver to stay</c:v>
                </c:pt>
                <c:pt idx="2">
                  <c:v>To earn extra income from rent</c:v>
                </c:pt>
                <c:pt idx="3">
                  <c:v>To increase the value of your home</c:v>
                </c:pt>
                <c:pt idx="4">
                  <c:v>To have a place for guests to stay</c:v>
                </c:pt>
                <c:pt idx="5">
                  <c:v>To have someone living close by and feel more secure</c:v>
                </c:pt>
                <c:pt idx="6">
                  <c:v>To provide a home for family members or friends</c:v>
                </c:pt>
                <c:pt idx="7">
                  <c:v>To have a place for a loved one to stay who needs care</c:v>
                </c:pt>
              </c:strCache>
            </c:strRef>
          </c:cat>
          <c:val>
            <c:numRef>
              <c:f>Sheet1!$B$2:$B$9</c:f>
              <c:numCache>
                <c:formatCode>0%</c:formatCode>
                <c:ptCount val="8"/>
                <c:pt idx="0">
                  <c:v>0.13</c:v>
                </c:pt>
                <c:pt idx="1">
                  <c:v>0.26</c:v>
                </c:pt>
                <c:pt idx="2">
                  <c:v>0.27</c:v>
                </c:pt>
                <c:pt idx="3">
                  <c:v>0.32</c:v>
                </c:pt>
                <c:pt idx="4">
                  <c:v>0.35</c:v>
                </c:pt>
                <c:pt idx="5">
                  <c:v>0.35</c:v>
                </c:pt>
                <c:pt idx="6">
                  <c:v>0.56999999999999995</c:v>
                </c:pt>
                <c:pt idx="7">
                  <c:v>0.68</c:v>
                </c:pt>
              </c:numCache>
            </c:numRef>
          </c:val>
          <c:extLst>
            <c:ext xmlns:c16="http://schemas.microsoft.com/office/drawing/2014/chart" uri="{C3380CC4-5D6E-409C-BE32-E72D297353CC}">
              <c16:uniqueId val="{00000000-3D52-4258-A667-FF79A4E5E447}"/>
            </c:ext>
          </c:extLst>
        </c:ser>
        <c:ser>
          <c:idx val="1"/>
          <c:order val="1"/>
          <c:tx>
            <c:strRef>
              <c:f>Sheet1!$C$1</c:f>
              <c:strCache>
                <c:ptCount val="1"/>
                <c:pt idx="0">
                  <c:v>Minor reason</c:v>
                </c:pt>
              </c:strCache>
            </c:strRef>
          </c:tx>
          <c:spPr>
            <a:solidFill>
              <a:schemeClr val="accent5"/>
            </a:solidFill>
            <a:effectLst/>
          </c:spPr>
          <c:invertIfNegative val="0"/>
          <c:dLbls>
            <c:numFmt formatCode="0%" sourceLinked="0"/>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To provide affordable housing in your community</c:v>
                </c:pt>
                <c:pt idx="1">
                  <c:v>To have a place for a caregiver to stay</c:v>
                </c:pt>
                <c:pt idx="2">
                  <c:v>To earn extra income from rent</c:v>
                </c:pt>
                <c:pt idx="3">
                  <c:v>To increase the value of your home</c:v>
                </c:pt>
                <c:pt idx="4">
                  <c:v>To have a place for guests to stay</c:v>
                </c:pt>
                <c:pt idx="5">
                  <c:v>To have someone living close by and feel more secure</c:v>
                </c:pt>
                <c:pt idx="6">
                  <c:v>To provide a home for family members or friends</c:v>
                </c:pt>
                <c:pt idx="7">
                  <c:v>To have a place for a loved one to stay who needs care</c:v>
                </c:pt>
              </c:strCache>
            </c:strRef>
          </c:cat>
          <c:val>
            <c:numRef>
              <c:f>Sheet1!$C$2:$C$9</c:f>
              <c:numCache>
                <c:formatCode>0%</c:formatCode>
                <c:ptCount val="8"/>
                <c:pt idx="0">
                  <c:v>0.26</c:v>
                </c:pt>
                <c:pt idx="1">
                  <c:v>0.34</c:v>
                </c:pt>
                <c:pt idx="2">
                  <c:v>0.26</c:v>
                </c:pt>
                <c:pt idx="3">
                  <c:v>0.35</c:v>
                </c:pt>
                <c:pt idx="4">
                  <c:v>0.44</c:v>
                </c:pt>
                <c:pt idx="5">
                  <c:v>0.28999999999999998</c:v>
                </c:pt>
                <c:pt idx="6">
                  <c:v>0.26</c:v>
                </c:pt>
                <c:pt idx="7">
                  <c:v>0.16</c:v>
                </c:pt>
              </c:numCache>
            </c:numRef>
          </c:val>
          <c:extLst>
            <c:ext xmlns:c16="http://schemas.microsoft.com/office/drawing/2014/chart" uri="{C3380CC4-5D6E-409C-BE32-E72D297353CC}">
              <c16:uniqueId val="{00000001-3D52-4258-A667-FF79A4E5E447}"/>
            </c:ext>
          </c:extLst>
        </c:ser>
        <c:ser>
          <c:idx val="2"/>
          <c:order val="2"/>
          <c:tx>
            <c:strRef>
              <c:f>Sheet1!$D$1</c:f>
              <c:strCache>
                <c:ptCount val="1"/>
                <c:pt idx="0">
                  <c:v>Not a reason</c:v>
                </c:pt>
              </c:strCache>
            </c:strRef>
          </c:tx>
          <c:spPr>
            <a:solidFill>
              <a:schemeClr val="bg1">
                <a:lumMod val="75000"/>
              </a:schemeClr>
            </a:solidFill>
            <a:effectLst/>
          </c:spPr>
          <c:invertIfNegative val="0"/>
          <c:dLbls>
            <c:numFmt formatCode="0%" sourceLinked="0"/>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To provide affordable housing in your community</c:v>
                </c:pt>
                <c:pt idx="1">
                  <c:v>To have a place for a caregiver to stay</c:v>
                </c:pt>
                <c:pt idx="2">
                  <c:v>To earn extra income from rent</c:v>
                </c:pt>
                <c:pt idx="3">
                  <c:v>To increase the value of your home</c:v>
                </c:pt>
                <c:pt idx="4">
                  <c:v>To have a place for guests to stay</c:v>
                </c:pt>
                <c:pt idx="5">
                  <c:v>To have someone living close by and feel more secure</c:v>
                </c:pt>
                <c:pt idx="6">
                  <c:v>To provide a home for family members or friends</c:v>
                </c:pt>
                <c:pt idx="7">
                  <c:v>To have a place for a loved one to stay who needs care</c:v>
                </c:pt>
              </c:strCache>
            </c:strRef>
          </c:cat>
          <c:val>
            <c:numRef>
              <c:f>Sheet1!$D$2:$D$9</c:f>
              <c:numCache>
                <c:formatCode>0%</c:formatCode>
                <c:ptCount val="8"/>
                <c:pt idx="0">
                  <c:v>0.61</c:v>
                </c:pt>
                <c:pt idx="1">
                  <c:v>0.39</c:v>
                </c:pt>
                <c:pt idx="2">
                  <c:v>0.46</c:v>
                </c:pt>
                <c:pt idx="3">
                  <c:v>0.32</c:v>
                </c:pt>
                <c:pt idx="4">
                  <c:v>0.21</c:v>
                </c:pt>
                <c:pt idx="5">
                  <c:v>0.36</c:v>
                </c:pt>
                <c:pt idx="6">
                  <c:v>0.15</c:v>
                </c:pt>
                <c:pt idx="7">
                  <c:v>0.16</c:v>
                </c:pt>
              </c:numCache>
            </c:numRef>
          </c:val>
          <c:extLst>
            <c:ext xmlns:c16="http://schemas.microsoft.com/office/drawing/2014/chart" uri="{C3380CC4-5D6E-409C-BE32-E72D297353CC}">
              <c16:uniqueId val="{00000002-3D52-4258-A667-FF79A4E5E447}"/>
            </c:ext>
          </c:extLst>
        </c:ser>
        <c:dLbls>
          <c:showLegendKey val="0"/>
          <c:showVal val="0"/>
          <c:showCatName val="0"/>
          <c:showSerName val="0"/>
          <c:showPercent val="0"/>
          <c:showBubbleSize val="0"/>
        </c:dLbls>
        <c:gapWidth val="55"/>
        <c:overlap val="100"/>
        <c:axId val="270014672"/>
        <c:axId val="270015232"/>
      </c:barChart>
      <c:catAx>
        <c:axId val="270014672"/>
        <c:scaling>
          <c:orientation val="minMax"/>
        </c:scaling>
        <c:delete val="0"/>
        <c:axPos val="l"/>
        <c:numFmt formatCode="General" sourceLinked="0"/>
        <c:majorTickMark val="none"/>
        <c:minorTickMark val="none"/>
        <c:tickLblPos val="nextTo"/>
        <c:spPr>
          <a:ln>
            <a:solidFill>
              <a:schemeClr val="bg1">
                <a:lumMod val="85000"/>
              </a:schemeClr>
            </a:solidFill>
          </a:ln>
        </c:spPr>
        <c:txPr>
          <a:bodyPr anchor="b" anchorCtr="1"/>
          <a:lstStyle/>
          <a:p>
            <a:pPr>
              <a:defRPr sz="1400"/>
            </a:pPr>
            <a:endParaRPr lang="en-US"/>
          </a:p>
        </c:txPr>
        <c:crossAx val="270015232"/>
        <c:crosses val="autoZero"/>
        <c:auto val="1"/>
        <c:lblAlgn val="ctr"/>
        <c:lblOffset val="100"/>
        <c:noMultiLvlLbl val="0"/>
      </c:catAx>
      <c:valAx>
        <c:axId val="270015232"/>
        <c:scaling>
          <c:orientation val="minMax"/>
        </c:scaling>
        <c:delete val="1"/>
        <c:axPos val="b"/>
        <c:numFmt formatCode="0%" sourceLinked="1"/>
        <c:majorTickMark val="out"/>
        <c:minorTickMark val="none"/>
        <c:tickLblPos val="nextTo"/>
        <c:crossAx val="270014672"/>
        <c:crosses val="autoZero"/>
        <c:crossBetween val="between"/>
        <c:majorUnit val="0.2"/>
      </c:valAx>
    </c:plotArea>
    <c:legend>
      <c:legendPos val="t"/>
      <c:layout>
        <c:manualLayout>
          <c:xMode val="edge"/>
          <c:yMode val="edge"/>
          <c:x val="0.51492047249453743"/>
          <c:y val="1.6111559507660592E-2"/>
          <c:w val="0.46495039652271059"/>
          <c:h val="8.2905719519967086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54561746322684E-2"/>
          <c:y val="0.13289864998524797"/>
          <c:w val="0.96849087650735466"/>
          <c:h val="0.67161080069558321"/>
        </c:manualLayout>
      </c:layout>
      <c:barChart>
        <c:barDir val="col"/>
        <c:grouping val="clustered"/>
        <c:varyColors val="0"/>
        <c:ser>
          <c:idx val="0"/>
          <c:order val="0"/>
          <c:tx>
            <c:strRef>
              <c:f>Sheet1!$B$1</c:f>
              <c:strCache>
                <c:ptCount val="1"/>
                <c:pt idx="0">
                  <c:v>All other states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 earn extra income from rent</c:v>
                </c:pt>
                <c:pt idx="1">
                  <c:v>To have a place for a loved one who needs care</c:v>
                </c:pt>
              </c:strCache>
            </c:strRef>
          </c:cat>
          <c:val>
            <c:numRef>
              <c:f>Sheet1!$B$2:$B$3</c:f>
              <c:numCache>
                <c:formatCode>0%</c:formatCode>
                <c:ptCount val="2"/>
                <c:pt idx="0">
                  <c:v>0.25</c:v>
                </c:pt>
                <c:pt idx="1">
                  <c:v>0.7</c:v>
                </c:pt>
              </c:numCache>
            </c:numRef>
          </c:val>
          <c:extLst>
            <c:ext xmlns:c16="http://schemas.microsoft.com/office/drawing/2014/chart" uri="{C3380CC4-5D6E-409C-BE32-E72D297353CC}">
              <c16:uniqueId val="{00000000-F5B5-4168-92D1-31F22877967E}"/>
            </c:ext>
          </c:extLst>
        </c:ser>
        <c:ser>
          <c:idx val="1"/>
          <c:order val="1"/>
          <c:tx>
            <c:strRef>
              <c:f>Sheet1!$C$1</c:f>
              <c:strCache>
                <c:ptCount val="1"/>
                <c:pt idx="0">
                  <c:v>CA</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 earn extra income from rent</c:v>
                </c:pt>
                <c:pt idx="1">
                  <c:v>To have a place for a loved one who needs care</c:v>
                </c:pt>
              </c:strCache>
            </c:strRef>
          </c:cat>
          <c:val>
            <c:numRef>
              <c:f>Sheet1!$C$2:$C$3</c:f>
              <c:numCache>
                <c:formatCode>0%</c:formatCode>
                <c:ptCount val="2"/>
                <c:pt idx="0">
                  <c:v>0.41</c:v>
                </c:pt>
                <c:pt idx="1">
                  <c:v>0.54</c:v>
                </c:pt>
              </c:numCache>
            </c:numRef>
          </c:val>
          <c:extLst>
            <c:ext xmlns:c16="http://schemas.microsoft.com/office/drawing/2014/chart" uri="{C3380CC4-5D6E-409C-BE32-E72D297353CC}">
              <c16:uniqueId val="{00000001-F5B5-4168-92D1-31F22877967E}"/>
            </c:ext>
          </c:extLst>
        </c:ser>
        <c:dLbls>
          <c:showLegendKey val="0"/>
          <c:showVal val="0"/>
          <c:showCatName val="0"/>
          <c:showSerName val="0"/>
          <c:showPercent val="0"/>
          <c:showBubbleSize val="0"/>
        </c:dLbls>
        <c:gapWidth val="200"/>
        <c:overlap val="-27"/>
        <c:axId val="298680672"/>
        <c:axId val="298681000"/>
      </c:barChart>
      <c:catAx>
        <c:axId val="298680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98681000"/>
        <c:crosses val="autoZero"/>
        <c:auto val="1"/>
        <c:lblAlgn val="ctr"/>
        <c:lblOffset val="100"/>
        <c:noMultiLvlLbl val="0"/>
      </c:catAx>
      <c:valAx>
        <c:axId val="298681000"/>
        <c:scaling>
          <c:orientation val="minMax"/>
          <c:max val="0.8"/>
        </c:scaling>
        <c:delete val="1"/>
        <c:axPos val="l"/>
        <c:numFmt formatCode="0%" sourceLinked="1"/>
        <c:majorTickMark val="out"/>
        <c:minorTickMark val="none"/>
        <c:tickLblPos val="nextTo"/>
        <c:crossAx val="298680672"/>
        <c:crosses val="autoZero"/>
        <c:crossBetween val="between"/>
        <c:majorUnit val="0.2"/>
      </c:valAx>
      <c:spPr>
        <a:noFill/>
        <a:ln>
          <a:noFill/>
        </a:ln>
        <a:effectLst/>
      </c:spPr>
    </c:plotArea>
    <c:legend>
      <c:legendPos val="b"/>
      <c:layout>
        <c:manualLayout>
          <c:xMode val="edge"/>
          <c:yMode val="edge"/>
          <c:x val="0.38531124506936915"/>
          <c:y val="5.9001598416696312E-2"/>
          <c:w val="0.27510374384548664"/>
          <c:h val="6.034095352338692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c:v>
                </c:pt>
              </c:strCache>
            </c:strRef>
          </c:tx>
          <c:spPr>
            <a:solidFill>
              <a:srgbClr val="08213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 live close by someone but still live in your own separate place</c:v>
                </c:pt>
                <c:pt idx="1">
                  <c:v>If you needed help with everyday activities such as household chores or transportation to places like the grocery store or doctor’s office</c:v>
                </c:pt>
                <c:pt idx="2">
                  <c:v>To lower your housing costs</c:v>
                </c:pt>
              </c:strCache>
            </c:strRef>
          </c:cat>
          <c:val>
            <c:numRef>
              <c:f>Sheet1!$B$2:$B$4</c:f>
              <c:numCache>
                <c:formatCode>0%</c:formatCode>
                <c:ptCount val="3"/>
                <c:pt idx="0">
                  <c:v>0.67</c:v>
                </c:pt>
                <c:pt idx="1">
                  <c:v>0.63</c:v>
                </c:pt>
                <c:pt idx="2">
                  <c:v>0.54</c:v>
                </c:pt>
              </c:numCache>
            </c:numRef>
          </c:val>
          <c:extLst>
            <c:ext xmlns:c16="http://schemas.microsoft.com/office/drawing/2014/chart" uri="{C3380CC4-5D6E-409C-BE32-E72D297353CC}">
              <c16:uniqueId val="{00000000-DF09-4BF7-BDC9-8D63D10079AE}"/>
            </c:ext>
          </c:extLst>
        </c:ser>
        <c:ser>
          <c:idx val="1"/>
          <c:order val="1"/>
          <c:tx>
            <c:strRef>
              <c:f>Sheet1!$C$1</c:f>
              <c:strCache>
                <c:ptCount val="1"/>
                <c:pt idx="0">
                  <c:v>Gen Z</c:v>
                </c:pt>
              </c:strCache>
            </c:strRef>
          </c:tx>
          <c:spPr>
            <a:solidFill>
              <a:srgbClr val="0E3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 live close by someone but still live in your own separate place</c:v>
                </c:pt>
                <c:pt idx="1">
                  <c:v>If you needed help with everyday activities such as household chores or transportation to places like the grocery store or doctor’s office</c:v>
                </c:pt>
                <c:pt idx="2">
                  <c:v>To lower your housing costs</c:v>
                </c:pt>
              </c:strCache>
            </c:strRef>
          </c:cat>
          <c:val>
            <c:numRef>
              <c:f>Sheet1!$C$2:$C$4</c:f>
              <c:numCache>
                <c:formatCode>0%</c:formatCode>
                <c:ptCount val="3"/>
                <c:pt idx="0">
                  <c:v>0.57999999999999996</c:v>
                </c:pt>
                <c:pt idx="1">
                  <c:v>0.44</c:v>
                </c:pt>
                <c:pt idx="2">
                  <c:v>0.56000000000000005</c:v>
                </c:pt>
              </c:numCache>
            </c:numRef>
          </c:val>
          <c:extLst>
            <c:ext xmlns:c16="http://schemas.microsoft.com/office/drawing/2014/chart" uri="{C3380CC4-5D6E-409C-BE32-E72D297353CC}">
              <c16:uniqueId val="{00000001-DF09-4BF7-BDC9-8D63D10079AE}"/>
            </c:ext>
          </c:extLst>
        </c:ser>
        <c:ser>
          <c:idx val="2"/>
          <c:order val="2"/>
          <c:tx>
            <c:strRef>
              <c:f>Sheet1!$D$1</c:f>
              <c:strCache>
                <c:ptCount val="1"/>
                <c:pt idx="0">
                  <c:v>Gen Y</c:v>
                </c:pt>
              </c:strCache>
            </c:strRef>
          </c:tx>
          <c:spPr>
            <a:solidFill>
              <a:srgbClr val="1C75C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 live close by someone but still live in your own separate place</c:v>
                </c:pt>
                <c:pt idx="1">
                  <c:v>If you needed help with everyday activities such as household chores or transportation to places like the grocery store or doctor’s office</c:v>
                </c:pt>
                <c:pt idx="2">
                  <c:v>To lower your housing costs</c:v>
                </c:pt>
              </c:strCache>
            </c:strRef>
          </c:cat>
          <c:val>
            <c:numRef>
              <c:f>Sheet1!$D$2:$D$4</c:f>
              <c:numCache>
                <c:formatCode>0%</c:formatCode>
                <c:ptCount val="3"/>
                <c:pt idx="0">
                  <c:v>0.7</c:v>
                </c:pt>
                <c:pt idx="1">
                  <c:v>0.61</c:v>
                </c:pt>
                <c:pt idx="2">
                  <c:v>0.56999999999999995</c:v>
                </c:pt>
              </c:numCache>
            </c:numRef>
          </c:val>
          <c:extLst>
            <c:ext xmlns:c16="http://schemas.microsoft.com/office/drawing/2014/chart" uri="{C3380CC4-5D6E-409C-BE32-E72D297353CC}">
              <c16:uniqueId val="{00000002-DF09-4BF7-BDC9-8D63D10079AE}"/>
            </c:ext>
          </c:extLst>
        </c:ser>
        <c:ser>
          <c:idx val="3"/>
          <c:order val="3"/>
          <c:tx>
            <c:strRef>
              <c:f>Sheet1!$E$1</c:f>
              <c:strCache>
                <c:ptCount val="1"/>
                <c:pt idx="0">
                  <c:v>Gen X</c:v>
                </c:pt>
              </c:strCache>
            </c:strRef>
          </c:tx>
          <c:spPr>
            <a:solidFill>
              <a:srgbClr val="5EA6E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 live close by someone but still live in your own separate place</c:v>
                </c:pt>
                <c:pt idx="1">
                  <c:v>If you needed help with everyday activities such as household chores or transportation to places like the grocery store or doctor’s office</c:v>
                </c:pt>
                <c:pt idx="2">
                  <c:v>To lower your housing costs</c:v>
                </c:pt>
              </c:strCache>
            </c:strRef>
          </c:cat>
          <c:val>
            <c:numRef>
              <c:f>Sheet1!$E$2:$E$4</c:f>
              <c:numCache>
                <c:formatCode>0%</c:formatCode>
                <c:ptCount val="3"/>
                <c:pt idx="0">
                  <c:v>0.67</c:v>
                </c:pt>
                <c:pt idx="1">
                  <c:v>0.68</c:v>
                </c:pt>
                <c:pt idx="2">
                  <c:v>0.59</c:v>
                </c:pt>
              </c:numCache>
            </c:numRef>
          </c:val>
          <c:extLst>
            <c:ext xmlns:c16="http://schemas.microsoft.com/office/drawing/2014/chart" uri="{C3380CC4-5D6E-409C-BE32-E72D297353CC}">
              <c16:uniqueId val="{00000003-DF09-4BF7-BDC9-8D63D10079AE}"/>
            </c:ext>
          </c:extLst>
        </c:ser>
        <c:ser>
          <c:idx val="4"/>
          <c:order val="4"/>
          <c:tx>
            <c:strRef>
              <c:f>Sheet1!$F$1</c:f>
              <c:strCache>
                <c:ptCount val="1"/>
                <c:pt idx="0">
                  <c:v>Boomers</c:v>
                </c:pt>
              </c:strCache>
            </c:strRef>
          </c:tx>
          <c:spPr>
            <a:solidFill>
              <a:srgbClr val="9AC7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 live close by someone but still live in your own separate place</c:v>
                </c:pt>
                <c:pt idx="1">
                  <c:v>If you needed help with everyday activities such as household chores or transportation to places like the grocery store or doctor’s office</c:v>
                </c:pt>
                <c:pt idx="2">
                  <c:v>To lower your housing costs</c:v>
                </c:pt>
              </c:strCache>
            </c:strRef>
          </c:cat>
          <c:val>
            <c:numRef>
              <c:f>Sheet1!$F$2:$F$4</c:f>
              <c:numCache>
                <c:formatCode>0%</c:formatCode>
                <c:ptCount val="3"/>
                <c:pt idx="0">
                  <c:v>0.71</c:v>
                </c:pt>
                <c:pt idx="1">
                  <c:v>0.66</c:v>
                </c:pt>
                <c:pt idx="2">
                  <c:v>0.53</c:v>
                </c:pt>
              </c:numCache>
            </c:numRef>
          </c:val>
          <c:extLst>
            <c:ext xmlns:c16="http://schemas.microsoft.com/office/drawing/2014/chart" uri="{C3380CC4-5D6E-409C-BE32-E72D297353CC}">
              <c16:uniqueId val="{00000004-DF09-4BF7-BDC9-8D63D10079AE}"/>
            </c:ext>
          </c:extLst>
        </c:ser>
        <c:ser>
          <c:idx val="5"/>
          <c:order val="5"/>
          <c:tx>
            <c:strRef>
              <c:f>Sheet1!$G$1</c:f>
              <c:strCache>
                <c:ptCount val="1"/>
                <c:pt idx="0">
                  <c:v>Silents</c:v>
                </c:pt>
              </c:strCache>
            </c:strRef>
          </c:tx>
          <c:spPr>
            <a:solidFill>
              <a:srgbClr val="D1E6F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 live close by someone but still live in your own separate place</c:v>
                </c:pt>
                <c:pt idx="1">
                  <c:v>If you needed help with everyday activities such as household chores or transportation to places like the grocery store or doctor’s office</c:v>
                </c:pt>
                <c:pt idx="2">
                  <c:v>To lower your housing costs</c:v>
                </c:pt>
              </c:strCache>
            </c:strRef>
          </c:cat>
          <c:val>
            <c:numRef>
              <c:f>Sheet1!$G$2:$G$4</c:f>
              <c:numCache>
                <c:formatCode>0%</c:formatCode>
                <c:ptCount val="3"/>
                <c:pt idx="0">
                  <c:v>0.54</c:v>
                </c:pt>
                <c:pt idx="1">
                  <c:v>0.59</c:v>
                </c:pt>
                <c:pt idx="2">
                  <c:v>0.31</c:v>
                </c:pt>
              </c:numCache>
            </c:numRef>
          </c:val>
          <c:extLst>
            <c:ext xmlns:c16="http://schemas.microsoft.com/office/drawing/2014/chart" uri="{C3380CC4-5D6E-409C-BE32-E72D297353CC}">
              <c16:uniqueId val="{00000005-DF09-4BF7-BDC9-8D63D10079AE}"/>
            </c:ext>
          </c:extLst>
        </c:ser>
        <c:dLbls>
          <c:showLegendKey val="0"/>
          <c:showVal val="0"/>
          <c:showCatName val="0"/>
          <c:showSerName val="0"/>
          <c:showPercent val="0"/>
          <c:showBubbleSize val="0"/>
        </c:dLbls>
        <c:gapWidth val="219"/>
        <c:overlap val="-27"/>
        <c:axId val="415648976"/>
        <c:axId val="415647664"/>
      </c:barChart>
      <c:catAx>
        <c:axId val="41564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15647664"/>
        <c:crosses val="autoZero"/>
        <c:auto val="1"/>
        <c:lblAlgn val="ctr"/>
        <c:lblOffset val="100"/>
        <c:noMultiLvlLbl val="0"/>
      </c:catAx>
      <c:valAx>
        <c:axId val="415647664"/>
        <c:scaling>
          <c:orientation val="minMax"/>
        </c:scaling>
        <c:delete val="1"/>
        <c:axPos val="l"/>
        <c:majorGridlines>
          <c:spPr>
            <a:ln w="9525" cap="flat" cmpd="sng" algn="ctr">
              <a:noFill/>
              <a:round/>
            </a:ln>
            <a:effectLst/>
          </c:spPr>
        </c:majorGridlines>
        <c:numFmt formatCode="0%" sourceLinked="1"/>
        <c:majorTickMark val="out"/>
        <c:minorTickMark val="none"/>
        <c:tickLblPos val="nextTo"/>
        <c:crossAx val="415648976"/>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54561746322684E-2"/>
          <c:y val="0.13289864998524797"/>
          <c:w val="0.96849087650735466"/>
          <c:h val="0.67161080069558321"/>
        </c:manualLayout>
      </c:layout>
      <c:barChart>
        <c:barDir val="col"/>
        <c:grouping val="clustered"/>
        <c:varyColors val="0"/>
        <c:ser>
          <c:idx val="0"/>
          <c:order val="0"/>
          <c:tx>
            <c:strRef>
              <c:f>Sheet1!$B$1</c:f>
              <c:strCache>
                <c:ptCount val="1"/>
                <c:pt idx="0">
                  <c:v>All other states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 live close by someone but still live in your own separate place</c:v>
                </c:pt>
                <c:pt idx="1">
                  <c:v>If you needed help with everyday activities such as household chores or transportation to places like the grocery store or doctor’s office</c:v>
                </c:pt>
                <c:pt idx="2">
                  <c:v>To lower your housing costs</c:v>
                </c:pt>
              </c:strCache>
            </c:strRef>
          </c:cat>
          <c:val>
            <c:numRef>
              <c:f>Sheet1!$B$2:$B$4</c:f>
              <c:numCache>
                <c:formatCode>0%</c:formatCode>
                <c:ptCount val="3"/>
                <c:pt idx="0">
                  <c:v>0.67</c:v>
                </c:pt>
                <c:pt idx="1">
                  <c:v>0.63</c:v>
                </c:pt>
                <c:pt idx="2">
                  <c:v>0.53</c:v>
                </c:pt>
              </c:numCache>
            </c:numRef>
          </c:val>
          <c:extLst>
            <c:ext xmlns:c16="http://schemas.microsoft.com/office/drawing/2014/chart" uri="{C3380CC4-5D6E-409C-BE32-E72D297353CC}">
              <c16:uniqueId val="{00000000-F5B5-4168-92D1-31F22877967E}"/>
            </c:ext>
          </c:extLst>
        </c:ser>
        <c:ser>
          <c:idx val="1"/>
          <c:order val="1"/>
          <c:tx>
            <c:strRef>
              <c:f>Sheet1!$C$1</c:f>
              <c:strCache>
                <c:ptCount val="1"/>
                <c:pt idx="0">
                  <c:v>CA</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 live close by someone but still live in your own separate place</c:v>
                </c:pt>
                <c:pt idx="1">
                  <c:v>If you needed help with everyday activities such as household chores or transportation to places like the grocery store or doctor’s office</c:v>
                </c:pt>
                <c:pt idx="2">
                  <c:v>To lower your housing costs</c:v>
                </c:pt>
              </c:strCache>
            </c:strRef>
          </c:cat>
          <c:val>
            <c:numRef>
              <c:f>Sheet1!$C$2:$C$4</c:f>
              <c:numCache>
                <c:formatCode>0%</c:formatCode>
                <c:ptCount val="3"/>
                <c:pt idx="0">
                  <c:v>0.72</c:v>
                </c:pt>
                <c:pt idx="1">
                  <c:v>0.67</c:v>
                </c:pt>
                <c:pt idx="2">
                  <c:v>0.68</c:v>
                </c:pt>
              </c:numCache>
            </c:numRef>
          </c:val>
          <c:extLst>
            <c:ext xmlns:c16="http://schemas.microsoft.com/office/drawing/2014/chart" uri="{C3380CC4-5D6E-409C-BE32-E72D297353CC}">
              <c16:uniqueId val="{00000001-F5B5-4168-92D1-31F22877967E}"/>
            </c:ext>
          </c:extLst>
        </c:ser>
        <c:dLbls>
          <c:showLegendKey val="0"/>
          <c:showVal val="0"/>
          <c:showCatName val="0"/>
          <c:showSerName val="0"/>
          <c:showPercent val="0"/>
          <c:showBubbleSize val="0"/>
        </c:dLbls>
        <c:gapWidth val="200"/>
        <c:overlap val="-27"/>
        <c:axId val="298680672"/>
        <c:axId val="298681000"/>
      </c:barChart>
      <c:catAx>
        <c:axId val="298680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8681000"/>
        <c:crosses val="autoZero"/>
        <c:auto val="1"/>
        <c:lblAlgn val="ctr"/>
        <c:lblOffset val="100"/>
        <c:noMultiLvlLbl val="0"/>
      </c:catAx>
      <c:valAx>
        <c:axId val="298681000"/>
        <c:scaling>
          <c:orientation val="minMax"/>
          <c:max val="0.8"/>
        </c:scaling>
        <c:delete val="1"/>
        <c:axPos val="l"/>
        <c:numFmt formatCode="0%" sourceLinked="1"/>
        <c:majorTickMark val="out"/>
        <c:minorTickMark val="none"/>
        <c:tickLblPos val="nextTo"/>
        <c:crossAx val="298680672"/>
        <c:crosses val="autoZero"/>
        <c:crossBetween val="between"/>
        <c:majorUnit val="0.2"/>
      </c:valAx>
      <c:spPr>
        <a:noFill/>
        <a:ln>
          <a:noFill/>
        </a:ln>
        <a:effectLst/>
      </c:spPr>
    </c:plotArea>
    <c:legend>
      <c:legendPos val="b"/>
      <c:layout>
        <c:manualLayout>
          <c:xMode val="edge"/>
          <c:yMode val="edge"/>
          <c:x val="0.40822697124583857"/>
          <c:y val="6.2057890503883897E-2"/>
          <c:w val="0.24789131901092928"/>
          <c:h val="6.034095352338692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138033387332289E-2"/>
          <c:y val="7.5178402858671126E-2"/>
          <c:w val="0.86599586101284887"/>
          <c:h val="0.89170987292127435"/>
        </c:manualLayout>
      </c:layout>
      <c:doughnutChart>
        <c:varyColors val="1"/>
        <c:dLbls>
          <c:showLegendKey val="0"/>
          <c:showVal val="0"/>
          <c:showCatName val="0"/>
          <c:showSerName val="0"/>
          <c:showPercent val="1"/>
          <c:showBubbleSize val="0"/>
          <c:showLeaderLines val="0"/>
        </c:dLbls>
        <c:firstSliceAng val="81"/>
        <c:holeSize val="50"/>
      </c:doughnutChart>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366685158740323E-2"/>
          <c:y val="9.3138185607708937E-2"/>
          <c:w val="0.90335950469627713"/>
          <c:h val="0.81458140261069234"/>
        </c:manualLayout>
      </c:layout>
      <c:barChart>
        <c:barDir val="col"/>
        <c:grouping val="clustered"/>
        <c:varyColors val="0"/>
        <c:ser>
          <c:idx val="0"/>
          <c:order val="0"/>
          <c:tx>
            <c:strRef>
              <c:f>Sheet1!$B$1</c:f>
              <c:strCache>
                <c:ptCount val="1"/>
                <c:pt idx="0">
                  <c:v>All</c:v>
                </c:pt>
              </c:strCache>
            </c:strRef>
          </c:tx>
          <c:spPr>
            <a:solidFill>
              <a:srgbClr val="08213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Currently share</c:v>
                </c:pt>
                <c:pt idx="3">
                  <c:v>Not sure</c:v>
                </c:pt>
              </c:strCache>
            </c:strRef>
          </c:cat>
          <c:val>
            <c:numRef>
              <c:f>Sheet1!$B$2:$B$5</c:f>
              <c:numCache>
                <c:formatCode>0%</c:formatCode>
                <c:ptCount val="4"/>
                <c:pt idx="0">
                  <c:v>0.31</c:v>
                </c:pt>
                <c:pt idx="1">
                  <c:v>0.28000000000000003</c:v>
                </c:pt>
                <c:pt idx="2">
                  <c:v>0.18</c:v>
                </c:pt>
                <c:pt idx="3">
                  <c:v>0.23</c:v>
                </c:pt>
              </c:numCache>
            </c:numRef>
          </c:val>
          <c:extLst>
            <c:ext xmlns:c16="http://schemas.microsoft.com/office/drawing/2014/chart" uri="{C3380CC4-5D6E-409C-BE32-E72D297353CC}">
              <c16:uniqueId val="{00000000-6140-4B17-9460-284743E1C976}"/>
            </c:ext>
          </c:extLst>
        </c:ser>
        <c:ser>
          <c:idx val="1"/>
          <c:order val="1"/>
          <c:tx>
            <c:strRef>
              <c:f>Sheet1!$C$1</c:f>
              <c:strCache>
                <c:ptCount val="1"/>
                <c:pt idx="0">
                  <c:v>Gen Z</c:v>
                </c:pt>
              </c:strCache>
            </c:strRef>
          </c:tx>
          <c:spPr>
            <a:solidFill>
              <a:srgbClr val="0E3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Currently share</c:v>
                </c:pt>
                <c:pt idx="3">
                  <c:v>Not sure</c:v>
                </c:pt>
              </c:strCache>
            </c:strRef>
          </c:cat>
          <c:val>
            <c:numRef>
              <c:f>Sheet1!$C$2:$C$5</c:f>
              <c:numCache>
                <c:formatCode>0%</c:formatCode>
                <c:ptCount val="4"/>
                <c:pt idx="0">
                  <c:v>0.14000000000000001</c:v>
                </c:pt>
                <c:pt idx="1">
                  <c:v>0.23</c:v>
                </c:pt>
                <c:pt idx="2">
                  <c:v>0.26</c:v>
                </c:pt>
                <c:pt idx="3">
                  <c:v>0.35</c:v>
                </c:pt>
              </c:numCache>
            </c:numRef>
          </c:val>
          <c:extLst>
            <c:ext xmlns:c16="http://schemas.microsoft.com/office/drawing/2014/chart" uri="{C3380CC4-5D6E-409C-BE32-E72D297353CC}">
              <c16:uniqueId val="{00000001-6140-4B17-9460-284743E1C976}"/>
            </c:ext>
          </c:extLst>
        </c:ser>
        <c:ser>
          <c:idx val="2"/>
          <c:order val="2"/>
          <c:tx>
            <c:strRef>
              <c:f>Sheet1!$D$1</c:f>
              <c:strCache>
                <c:ptCount val="1"/>
                <c:pt idx="0">
                  <c:v>Gen Y</c:v>
                </c:pt>
              </c:strCache>
            </c:strRef>
          </c:tx>
          <c:spPr>
            <a:solidFill>
              <a:srgbClr val="1C75C6"/>
            </a:solidFill>
            <a:ln>
              <a:noFill/>
            </a:ln>
            <a:effectLst/>
          </c:spPr>
          <c:invertIfNegative val="0"/>
          <c:dLbls>
            <c:dLbl>
              <c:idx val="0"/>
              <c:layout>
                <c:manualLayout>
                  <c:x val="-4.696037567314522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140-4B17-9460-284743E1C97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Currently share</c:v>
                </c:pt>
                <c:pt idx="3">
                  <c:v>Not sure</c:v>
                </c:pt>
              </c:strCache>
            </c:strRef>
          </c:cat>
          <c:val>
            <c:numRef>
              <c:f>Sheet1!$D$2:$D$5</c:f>
              <c:numCache>
                <c:formatCode>0%</c:formatCode>
                <c:ptCount val="4"/>
                <c:pt idx="0">
                  <c:v>0.33</c:v>
                </c:pt>
                <c:pt idx="1">
                  <c:v>0.26</c:v>
                </c:pt>
                <c:pt idx="2">
                  <c:v>0.19</c:v>
                </c:pt>
                <c:pt idx="3">
                  <c:v>0.22</c:v>
                </c:pt>
              </c:numCache>
            </c:numRef>
          </c:val>
          <c:extLst>
            <c:ext xmlns:c16="http://schemas.microsoft.com/office/drawing/2014/chart" uri="{C3380CC4-5D6E-409C-BE32-E72D297353CC}">
              <c16:uniqueId val="{00000003-6140-4B17-9460-284743E1C976}"/>
            </c:ext>
          </c:extLst>
        </c:ser>
        <c:ser>
          <c:idx val="3"/>
          <c:order val="3"/>
          <c:tx>
            <c:strRef>
              <c:f>Sheet1!$E$1</c:f>
              <c:strCache>
                <c:ptCount val="1"/>
                <c:pt idx="0">
                  <c:v>Gen X</c:v>
                </c:pt>
              </c:strCache>
            </c:strRef>
          </c:tx>
          <c:spPr>
            <a:solidFill>
              <a:srgbClr val="5EA6E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Currently share</c:v>
                </c:pt>
                <c:pt idx="3">
                  <c:v>Not sure</c:v>
                </c:pt>
              </c:strCache>
            </c:strRef>
          </c:cat>
          <c:val>
            <c:numRef>
              <c:f>Sheet1!$E$2:$E$5</c:f>
              <c:numCache>
                <c:formatCode>0%</c:formatCode>
                <c:ptCount val="4"/>
                <c:pt idx="0">
                  <c:v>0.32</c:v>
                </c:pt>
                <c:pt idx="1">
                  <c:v>0.28999999999999998</c:v>
                </c:pt>
                <c:pt idx="2">
                  <c:v>0.18</c:v>
                </c:pt>
                <c:pt idx="3">
                  <c:v>0.21</c:v>
                </c:pt>
              </c:numCache>
            </c:numRef>
          </c:val>
          <c:extLst>
            <c:ext xmlns:c16="http://schemas.microsoft.com/office/drawing/2014/chart" uri="{C3380CC4-5D6E-409C-BE32-E72D297353CC}">
              <c16:uniqueId val="{00000004-6140-4B17-9460-284743E1C976}"/>
            </c:ext>
          </c:extLst>
        </c:ser>
        <c:ser>
          <c:idx val="4"/>
          <c:order val="4"/>
          <c:tx>
            <c:strRef>
              <c:f>Sheet1!$F$1</c:f>
              <c:strCache>
                <c:ptCount val="1"/>
                <c:pt idx="0">
                  <c:v>Boomers</c:v>
                </c:pt>
              </c:strCache>
            </c:strRef>
          </c:tx>
          <c:spPr>
            <a:solidFill>
              <a:srgbClr val="9AC7F0"/>
            </a:solidFill>
            <a:ln>
              <a:noFill/>
            </a:ln>
            <a:effectLst/>
          </c:spPr>
          <c:invertIfNegative val="0"/>
          <c:dLbls>
            <c:dLbl>
              <c:idx val="0"/>
              <c:layout>
                <c:manualLayout>
                  <c:x val="6.2613834230859922E-3"/>
                  <c:y val="-3.29963205205416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140-4B17-9460-284743E1C97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Currently share</c:v>
                </c:pt>
                <c:pt idx="3">
                  <c:v>Not sure</c:v>
                </c:pt>
              </c:strCache>
            </c:strRef>
          </c:cat>
          <c:val>
            <c:numRef>
              <c:f>Sheet1!$F$2:$F$5</c:f>
              <c:numCache>
                <c:formatCode>0%</c:formatCode>
                <c:ptCount val="4"/>
                <c:pt idx="0">
                  <c:v>0.33</c:v>
                </c:pt>
                <c:pt idx="1">
                  <c:v>0.31</c:v>
                </c:pt>
                <c:pt idx="2">
                  <c:v>0.16</c:v>
                </c:pt>
                <c:pt idx="3">
                  <c:v>0.2</c:v>
                </c:pt>
              </c:numCache>
            </c:numRef>
          </c:val>
          <c:extLst>
            <c:ext xmlns:c16="http://schemas.microsoft.com/office/drawing/2014/chart" uri="{C3380CC4-5D6E-409C-BE32-E72D297353CC}">
              <c16:uniqueId val="{00000006-6140-4B17-9460-284743E1C976}"/>
            </c:ext>
          </c:extLst>
        </c:ser>
        <c:ser>
          <c:idx val="5"/>
          <c:order val="5"/>
          <c:tx>
            <c:strRef>
              <c:f>Sheet1!$G$1</c:f>
              <c:strCache>
                <c:ptCount val="1"/>
                <c:pt idx="0">
                  <c:v>Silents</c:v>
                </c:pt>
              </c:strCache>
            </c:strRef>
          </c:tx>
          <c:spPr>
            <a:solidFill>
              <a:srgbClr val="D1E6F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Currently share</c:v>
                </c:pt>
                <c:pt idx="3">
                  <c:v>Not sure</c:v>
                </c:pt>
              </c:strCache>
            </c:strRef>
          </c:cat>
          <c:val>
            <c:numRef>
              <c:f>Sheet1!$G$2:$G$5</c:f>
              <c:numCache>
                <c:formatCode>0%</c:formatCode>
                <c:ptCount val="4"/>
                <c:pt idx="0">
                  <c:v>0.25</c:v>
                </c:pt>
                <c:pt idx="1">
                  <c:v>0.28999999999999998</c:v>
                </c:pt>
                <c:pt idx="2">
                  <c:v>0.21</c:v>
                </c:pt>
                <c:pt idx="3">
                  <c:v>0.26</c:v>
                </c:pt>
              </c:numCache>
            </c:numRef>
          </c:val>
          <c:extLst>
            <c:ext xmlns:c16="http://schemas.microsoft.com/office/drawing/2014/chart" uri="{C3380CC4-5D6E-409C-BE32-E72D297353CC}">
              <c16:uniqueId val="{00000007-6140-4B17-9460-284743E1C976}"/>
            </c:ext>
          </c:extLst>
        </c:ser>
        <c:dLbls>
          <c:showLegendKey val="0"/>
          <c:showVal val="0"/>
          <c:showCatName val="0"/>
          <c:showSerName val="0"/>
          <c:showPercent val="0"/>
          <c:showBubbleSize val="0"/>
        </c:dLbls>
        <c:gapWidth val="219"/>
        <c:overlap val="-27"/>
        <c:axId val="415648976"/>
        <c:axId val="415647664"/>
      </c:barChart>
      <c:catAx>
        <c:axId val="41564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15647664"/>
        <c:crosses val="autoZero"/>
        <c:auto val="1"/>
        <c:lblAlgn val="ctr"/>
        <c:lblOffset val="100"/>
        <c:noMultiLvlLbl val="0"/>
      </c:catAx>
      <c:valAx>
        <c:axId val="415647664"/>
        <c:scaling>
          <c:orientation val="minMax"/>
          <c:max val="0.8"/>
        </c:scaling>
        <c:delete val="1"/>
        <c:axPos val="l"/>
        <c:majorGridlines>
          <c:spPr>
            <a:ln w="9525" cap="flat" cmpd="sng" algn="ctr">
              <a:noFill/>
              <a:round/>
            </a:ln>
            <a:effectLst/>
          </c:spPr>
        </c:majorGridlines>
        <c:numFmt formatCode="0%" sourceLinked="1"/>
        <c:majorTickMark val="out"/>
        <c:minorTickMark val="none"/>
        <c:tickLblPos val="nextTo"/>
        <c:crossAx val="415648976"/>
        <c:crosses val="autoZero"/>
        <c:crossBetween val="between"/>
        <c:majorUnit val="0.2"/>
      </c:valAx>
      <c:spPr>
        <a:noFill/>
        <a:ln>
          <a:noFill/>
        </a:ln>
        <a:effectLst/>
      </c:spPr>
    </c:plotArea>
    <c:legend>
      <c:legendPos val="t"/>
      <c:layout>
        <c:manualLayout>
          <c:xMode val="edge"/>
          <c:yMode val="edge"/>
          <c:x val="0.20966898121478333"/>
          <c:y val="0.10109541730571235"/>
          <c:w val="0.55345921096954931"/>
          <c:h val="6.918048255282638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072623199187363E-3"/>
          <c:y val="5.7714845326731032E-2"/>
          <c:w val="0.99759273768008128"/>
          <c:h val="0.76300733346538863"/>
        </c:manualLayout>
      </c:layout>
      <c:barChart>
        <c:barDir val="col"/>
        <c:grouping val="clustered"/>
        <c:varyColors val="0"/>
        <c:ser>
          <c:idx val="1"/>
          <c:order val="0"/>
          <c:tx>
            <c:strRef>
              <c:f>Sheet1!$C$1</c:f>
              <c:strCache>
                <c:ptCount val="1"/>
                <c:pt idx="0">
                  <c:v>Column1</c:v>
                </c:pt>
              </c:strCache>
            </c:strRef>
          </c:tx>
          <c:invertIfNegative val="0"/>
          <c:cat>
            <c:strRef>
              <c:f>Sheet1!$A$2:$A$4</c:f>
              <c:strCache>
                <c:ptCount val="3"/>
                <c:pt idx="0">
                  <c:v>Strongly/Somewhat agree</c:v>
                </c:pt>
                <c:pt idx="1">
                  <c:v>Neither agree nor disagree</c:v>
                </c:pt>
                <c:pt idx="2">
                  <c:v>Strongly/Somewhat disagree</c:v>
                </c:pt>
              </c:strCache>
            </c:strRef>
          </c:cat>
          <c:val>
            <c:numRef>
              <c:f>Sheet1!$C$2:$C$4</c:f>
              <c:numCache>
                <c:formatCode>General</c:formatCode>
                <c:ptCount val="3"/>
              </c:numCache>
            </c:numRef>
          </c:val>
          <c:extLst>
            <c:ext xmlns:c16="http://schemas.microsoft.com/office/drawing/2014/chart" uri="{C3380CC4-5D6E-409C-BE32-E72D297353CC}">
              <c16:uniqueId val="{00000005-758D-4FE1-9189-339F7067E552}"/>
            </c:ext>
          </c:extLst>
        </c:ser>
        <c:ser>
          <c:idx val="2"/>
          <c:order val="1"/>
          <c:tx>
            <c:strRef>
              <c:f>Sheet1!$D$1</c:f>
              <c:strCache>
                <c:ptCount val="1"/>
                <c:pt idx="0">
                  <c:v>Column2</c:v>
                </c:pt>
              </c:strCache>
            </c:strRef>
          </c:tx>
          <c:invertIfNegative val="0"/>
          <c:cat>
            <c:strRef>
              <c:f>Sheet1!$A$2:$A$4</c:f>
              <c:strCache>
                <c:ptCount val="3"/>
                <c:pt idx="0">
                  <c:v>Strongly/Somewhat agree</c:v>
                </c:pt>
                <c:pt idx="1">
                  <c:v>Neither agree nor disagree</c:v>
                </c:pt>
                <c:pt idx="2">
                  <c:v>Strongly/Somewhat disagree</c:v>
                </c:pt>
              </c:strCache>
            </c:strRef>
          </c:cat>
          <c:val>
            <c:numRef>
              <c:f>Sheet1!$D$2:$D$4</c:f>
              <c:numCache>
                <c:formatCode>General</c:formatCode>
                <c:ptCount val="3"/>
              </c:numCache>
            </c:numRef>
          </c:val>
          <c:extLst>
            <c:ext xmlns:c16="http://schemas.microsoft.com/office/drawing/2014/chart" uri="{C3380CC4-5D6E-409C-BE32-E72D297353CC}">
              <c16:uniqueId val="{00000006-758D-4FE1-9189-339F7067E552}"/>
            </c:ext>
          </c:extLst>
        </c:ser>
        <c:dLbls>
          <c:showLegendKey val="0"/>
          <c:showVal val="0"/>
          <c:showCatName val="0"/>
          <c:showSerName val="0"/>
          <c:showPercent val="0"/>
          <c:showBubbleSize val="0"/>
        </c:dLbls>
        <c:gapWidth val="125"/>
        <c:overlap val="100"/>
        <c:axId val="82587776"/>
        <c:axId val="82588336"/>
      </c:barChart>
      <c:catAx>
        <c:axId val="82587776"/>
        <c:scaling>
          <c:orientation val="minMax"/>
        </c:scaling>
        <c:delete val="1"/>
        <c:axPos val="b"/>
        <c:numFmt formatCode="General" sourceLinked="0"/>
        <c:majorTickMark val="out"/>
        <c:minorTickMark val="none"/>
        <c:tickLblPos val="nextTo"/>
        <c:crossAx val="82588336"/>
        <c:crosses val="autoZero"/>
        <c:auto val="1"/>
        <c:lblAlgn val="ctr"/>
        <c:lblOffset val="100"/>
        <c:noMultiLvlLbl val="0"/>
      </c:catAx>
      <c:valAx>
        <c:axId val="82588336"/>
        <c:scaling>
          <c:orientation val="minMax"/>
          <c:max val="0.85000000000000009"/>
          <c:min val="0"/>
        </c:scaling>
        <c:delete val="1"/>
        <c:axPos val="l"/>
        <c:numFmt formatCode="General" sourceLinked="1"/>
        <c:majorTickMark val="out"/>
        <c:minorTickMark val="none"/>
        <c:tickLblPos val="nextTo"/>
        <c:crossAx val="82587776"/>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138033387332289E-2"/>
          <c:y val="7.5178402858671126E-2"/>
          <c:w val="0.86599586101284887"/>
          <c:h val="0.89170987292127435"/>
        </c:manualLayout>
      </c:layout>
      <c:doughnutChart>
        <c:varyColors val="1"/>
        <c:dLbls>
          <c:showLegendKey val="0"/>
          <c:showVal val="0"/>
          <c:showCatName val="0"/>
          <c:showSerName val="0"/>
          <c:showPercent val="1"/>
          <c:showBubbleSize val="0"/>
          <c:showLeaderLines val="0"/>
        </c:dLbls>
        <c:firstSliceAng val="81"/>
        <c:holeSize val="50"/>
      </c:doughnutChart>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366685158740323E-2"/>
          <c:y val="0.12817656447010814"/>
          <c:w val="0.90335950469627713"/>
          <c:h val="0.72220757876273201"/>
        </c:manualLayout>
      </c:layout>
      <c:barChart>
        <c:barDir val="col"/>
        <c:grouping val="clustered"/>
        <c:varyColors val="0"/>
        <c:ser>
          <c:idx val="0"/>
          <c:order val="0"/>
          <c:tx>
            <c:strRef>
              <c:f>Sheet1!$B$1</c:f>
              <c:strCache>
                <c:ptCount val="1"/>
                <c:pt idx="0">
                  <c:v>All</c:v>
                </c:pt>
              </c:strCache>
            </c:strRef>
          </c:tx>
          <c:spPr>
            <a:solidFill>
              <a:srgbClr val="08213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If you needed help with everyday activities such as household chores or transportation to places like the grocery store or doctor's office</c:v>
                </c:pt>
                <c:pt idx="1">
                  <c:v>Companionship</c:v>
                </c:pt>
                <c:pt idx="2">
                  <c:v>To earn extra income</c:v>
                </c:pt>
              </c:strCache>
            </c:strRef>
          </c:cat>
          <c:val>
            <c:numRef>
              <c:f>Sheet1!$B$2:$B$4</c:f>
              <c:numCache>
                <c:formatCode>0%</c:formatCode>
                <c:ptCount val="3"/>
                <c:pt idx="0">
                  <c:v>0.57999999999999996</c:v>
                </c:pt>
                <c:pt idx="1">
                  <c:v>0.5</c:v>
                </c:pt>
                <c:pt idx="2">
                  <c:v>0.49</c:v>
                </c:pt>
              </c:numCache>
            </c:numRef>
          </c:val>
          <c:extLst>
            <c:ext xmlns:c16="http://schemas.microsoft.com/office/drawing/2014/chart" uri="{C3380CC4-5D6E-409C-BE32-E72D297353CC}">
              <c16:uniqueId val="{00000000-6140-4B17-9460-284743E1C976}"/>
            </c:ext>
          </c:extLst>
        </c:ser>
        <c:ser>
          <c:idx val="1"/>
          <c:order val="1"/>
          <c:tx>
            <c:strRef>
              <c:f>Sheet1!$C$1</c:f>
              <c:strCache>
                <c:ptCount val="1"/>
                <c:pt idx="0">
                  <c:v>Gen Z</c:v>
                </c:pt>
              </c:strCache>
            </c:strRef>
          </c:tx>
          <c:spPr>
            <a:solidFill>
              <a:srgbClr val="0E3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If you needed help with everyday activities such as household chores or transportation to places like the grocery store or doctor's office</c:v>
                </c:pt>
                <c:pt idx="1">
                  <c:v>Companionship</c:v>
                </c:pt>
                <c:pt idx="2">
                  <c:v>To earn extra income</c:v>
                </c:pt>
              </c:strCache>
            </c:strRef>
          </c:cat>
          <c:val>
            <c:numRef>
              <c:f>Sheet1!$C$2:$C$4</c:f>
              <c:numCache>
                <c:formatCode>0%</c:formatCode>
                <c:ptCount val="3"/>
                <c:pt idx="0">
                  <c:v>0.56000000000000005</c:v>
                </c:pt>
                <c:pt idx="1">
                  <c:v>0.49</c:v>
                </c:pt>
                <c:pt idx="2">
                  <c:v>0.54</c:v>
                </c:pt>
              </c:numCache>
            </c:numRef>
          </c:val>
          <c:extLst>
            <c:ext xmlns:c16="http://schemas.microsoft.com/office/drawing/2014/chart" uri="{C3380CC4-5D6E-409C-BE32-E72D297353CC}">
              <c16:uniqueId val="{00000001-6140-4B17-9460-284743E1C976}"/>
            </c:ext>
          </c:extLst>
        </c:ser>
        <c:ser>
          <c:idx val="2"/>
          <c:order val="2"/>
          <c:tx>
            <c:strRef>
              <c:f>Sheet1!$D$1</c:f>
              <c:strCache>
                <c:ptCount val="1"/>
                <c:pt idx="0">
                  <c:v>Gen Y</c:v>
                </c:pt>
              </c:strCache>
            </c:strRef>
          </c:tx>
          <c:spPr>
            <a:solidFill>
              <a:srgbClr val="1C75C6"/>
            </a:solidFill>
            <a:ln>
              <a:noFill/>
            </a:ln>
            <a:effectLst/>
          </c:spPr>
          <c:invertIfNegative val="0"/>
          <c:dLbls>
            <c:dLbl>
              <c:idx val="0"/>
              <c:layout>
                <c:manualLayout>
                  <c:x val="-4.696037567314522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140-4B17-9460-284743E1C97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If you needed help with everyday activities such as household chores or transportation to places like the grocery store or doctor's office</c:v>
                </c:pt>
                <c:pt idx="1">
                  <c:v>Companionship</c:v>
                </c:pt>
                <c:pt idx="2">
                  <c:v>To earn extra income</c:v>
                </c:pt>
              </c:strCache>
            </c:strRef>
          </c:cat>
          <c:val>
            <c:numRef>
              <c:f>Sheet1!$D$2:$D$4</c:f>
              <c:numCache>
                <c:formatCode>0%</c:formatCode>
                <c:ptCount val="3"/>
                <c:pt idx="0">
                  <c:v>0.59</c:v>
                </c:pt>
                <c:pt idx="1">
                  <c:v>0.54</c:v>
                </c:pt>
                <c:pt idx="2">
                  <c:v>0.64</c:v>
                </c:pt>
              </c:numCache>
            </c:numRef>
          </c:val>
          <c:extLst>
            <c:ext xmlns:c16="http://schemas.microsoft.com/office/drawing/2014/chart" uri="{C3380CC4-5D6E-409C-BE32-E72D297353CC}">
              <c16:uniqueId val="{00000003-6140-4B17-9460-284743E1C976}"/>
            </c:ext>
          </c:extLst>
        </c:ser>
        <c:ser>
          <c:idx val="3"/>
          <c:order val="3"/>
          <c:tx>
            <c:strRef>
              <c:f>Sheet1!$E$1</c:f>
              <c:strCache>
                <c:ptCount val="1"/>
                <c:pt idx="0">
                  <c:v>Gen X</c:v>
                </c:pt>
              </c:strCache>
            </c:strRef>
          </c:tx>
          <c:spPr>
            <a:solidFill>
              <a:srgbClr val="5EA6E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If you needed help with everyday activities such as household chores or transportation to places like the grocery store or doctor's office</c:v>
                </c:pt>
                <c:pt idx="1">
                  <c:v>Companionship</c:v>
                </c:pt>
                <c:pt idx="2">
                  <c:v>To earn extra income</c:v>
                </c:pt>
              </c:strCache>
            </c:strRef>
          </c:cat>
          <c:val>
            <c:numRef>
              <c:f>Sheet1!$E$2:$E$4</c:f>
              <c:numCache>
                <c:formatCode>0%</c:formatCode>
                <c:ptCount val="3"/>
                <c:pt idx="0">
                  <c:v>0.53</c:v>
                </c:pt>
                <c:pt idx="1">
                  <c:v>0.55000000000000004</c:v>
                </c:pt>
                <c:pt idx="2">
                  <c:v>0.51</c:v>
                </c:pt>
              </c:numCache>
            </c:numRef>
          </c:val>
          <c:extLst>
            <c:ext xmlns:c16="http://schemas.microsoft.com/office/drawing/2014/chart" uri="{C3380CC4-5D6E-409C-BE32-E72D297353CC}">
              <c16:uniqueId val="{00000004-6140-4B17-9460-284743E1C976}"/>
            </c:ext>
          </c:extLst>
        </c:ser>
        <c:ser>
          <c:idx val="4"/>
          <c:order val="4"/>
          <c:tx>
            <c:strRef>
              <c:f>Sheet1!$F$1</c:f>
              <c:strCache>
                <c:ptCount val="1"/>
                <c:pt idx="0">
                  <c:v>Boomers</c:v>
                </c:pt>
              </c:strCache>
            </c:strRef>
          </c:tx>
          <c:spPr>
            <a:solidFill>
              <a:srgbClr val="9AC7F0"/>
            </a:solidFill>
            <a:ln>
              <a:noFill/>
            </a:ln>
            <a:effectLst/>
          </c:spPr>
          <c:invertIfNegative val="0"/>
          <c:dLbls>
            <c:dLbl>
              <c:idx val="0"/>
              <c:layout>
                <c:manualLayout>
                  <c:x val="6.2613834230859922E-3"/>
                  <c:y val="-3.29963205205416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140-4B17-9460-284743E1C97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If you needed help with everyday activities such as household chores or transportation to places like the grocery store or doctor's office</c:v>
                </c:pt>
                <c:pt idx="1">
                  <c:v>Companionship</c:v>
                </c:pt>
                <c:pt idx="2">
                  <c:v>To earn extra income</c:v>
                </c:pt>
              </c:strCache>
            </c:strRef>
          </c:cat>
          <c:val>
            <c:numRef>
              <c:f>Sheet1!$F$2:$F$4</c:f>
              <c:numCache>
                <c:formatCode>0%</c:formatCode>
                <c:ptCount val="3"/>
                <c:pt idx="0">
                  <c:v>0.59</c:v>
                </c:pt>
                <c:pt idx="1">
                  <c:v>0.49</c:v>
                </c:pt>
                <c:pt idx="2">
                  <c:v>0.4</c:v>
                </c:pt>
              </c:numCache>
            </c:numRef>
          </c:val>
          <c:extLst>
            <c:ext xmlns:c16="http://schemas.microsoft.com/office/drawing/2014/chart" uri="{C3380CC4-5D6E-409C-BE32-E72D297353CC}">
              <c16:uniqueId val="{00000006-6140-4B17-9460-284743E1C976}"/>
            </c:ext>
          </c:extLst>
        </c:ser>
        <c:ser>
          <c:idx val="5"/>
          <c:order val="5"/>
          <c:tx>
            <c:strRef>
              <c:f>Sheet1!$G$1</c:f>
              <c:strCache>
                <c:ptCount val="1"/>
                <c:pt idx="0">
                  <c:v>Silents</c:v>
                </c:pt>
              </c:strCache>
            </c:strRef>
          </c:tx>
          <c:spPr>
            <a:solidFill>
              <a:srgbClr val="D1E6F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If you needed help with everyday activities such as household chores or transportation to places like the grocery store or doctor's office</c:v>
                </c:pt>
                <c:pt idx="1">
                  <c:v>Companionship</c:v>
                </c:pt>
                <c:pt idx="2">
                  <c:v>To earn extra income</c:v>
                </c:pt>
              </c:strCache>
            </c:strRef>
          </c:cat>
          <c:val>
            <c:numRef>
              <c:f>Sheet1!$G$2:$G$4</c:f>
              <c:numCache>
                <c:formatCode>0%</c:formatCode>
                <c:ptCount val="3"/>
                <c:pt idx="0">
                  <c:v>0.62</c:v>
                </c:pt>
                <c:pt idx="1">
                  <c:v>0.33</c:v>
                </c:pt>
                <c:pt idx="2">
                  <c:v>0.22</c:v>
                </c:pt>
              </c:numCache>
            </c:numRef>
          </c:val>
          <c:extLst>
            <c:ext xmlns:c16="http://schemas.microsoft.com/office/drawing/2014/chart" uri="{C3380CC4-5D6E-409C-BE32-E72D297353CC}">
              <c16:uniqueId val="{00000007-6140-4B17-9460-284743E1C976}"/>
            </c:ext>
          </c:extLst>
        </c:ser>
        <c:dLbls>
          <c:showLegendKey val="0"/>
          <c:showVal val="0"/>
          <c:showCatName val="0"/>
          <c:showSerName val="0"/>
          <c:showPercent val="0"/>
          <c:showBubbleSize val="0"/>
        </c:dLbls>
        <c:gapWidth val="219"/>
        <c:overlap val="-27"/>
        <c:axId val="415648976"/>
        <c:axId val="415647664"/>
      </c:barChart>
      <c:catAx>
        <c:axId val="41564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15647664"/>
        <c:crosses val="autoZero"/>
        <c:auto val="1"/>
        <c:lblAlgn val="ctr"/>
        <c:lblOffset val="100"/>
        <c:noMultiLvlLbl val="0"/>
      </c:catAx>
      <c:valAx>
        <c:axId val="415647664"/>
        <c:scaling>
          <c:orientation val="minMax"/>
          <c:max val="0.8"/>
        </c:scaling>
        <c:delete val="1"/>
        <c:axPos val="l"/>
        <c:majorGridlines>
          <c:spPr>
            <a:ln w="9525" cap="flat" cmpd="sng" algn="ctr">
              <a:noFill/>
              <a:round/>
            </a:ln>
            <a:effectLst/>
          </c:spPr>
        </c:majorGridlines>
        <c:numFmt formatCode="0%" sourceLinked="1"/>
        <c:majorTickMark val="out"/>
        <c:minorTickMark val="none"/>
        <c:tickLblPos val="nextTo"/>
        <c:crossAx val="415648976"/>
        <c:crosses val="autoZero"/>
        <c:crossBetween val="between"/>
        <c:majorUnit val="0.2"/>
      </c:valAx>
      <c:spPr>
        <a:noFill/>
        <a:ln>
          <a:noFill/>
        </a:ln>
        <a:effectLst/>
      </c:spPr>
    </c:plotArea>
    <c:legend>
      <c:legendPos val="t"/>
      <c:layout>
        <c:manualLayout>
          <c:xMode val="edge"/>
          <c:yMode val="edge"/>
          <c:x val="0.22409080204376272"/>
          <c:y val="3.8189733519636969E-2"/>
          <c:w val="0.55345921096954931"/>
          <c:h val="6.918048255282638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288876010253578E-2"/>
          <c:y val="4.7296049824128467E-2"/>
          <c:w val="0.89595511558209995"/>
          <c:h val="0.82817573897702079"/>
        </c:manualLayout>
      </c:layout>
      <c:barChart>
        <c:barDir val="col"/>
        <c:grouping val="stacked"/>
        <c:varyColors val="0"/>
        <c:ser>
          <c:idx val="0"/>
          <c:order val="0"/>
          <c:tx>
            <c:strRef>
              <c:f>Sheet1!$B$1</c:f>
              <c:strCache>
                <c:ptCount val="1"/>
                <c:pt idx="0">
                  <c:v>Extremely </c:v>
                </c:pt>
              </c:strCache>
            </c:strRef>
          </c:tx>
          <c:spPr>
            <a:solidFill>
              <a:srgbClr val="104270"/>
            </a:solidFill>
          </c:spPr>
          <c:invertIfNegative val="0"/>
          <c:dPt>
            <c:idx val="1"/>
            <c:invertIfNegative val="0"/>
            <c:bubble3D val="0"/>
            <c:extLst>
              <c:ext xmlns:c16="http://schemas.microsoft.com/office/drawing/2014/chart" uri="{C3380CC4-5D6E-409C-BE32-E72D297353CC}">
                <c16:uniqueId val="{00000000-6891-4267-8716-00377CABED98}"/>
              </c:ext>
            </c:extLst>
          </c:dPt>
          <c:dPt>
            <c:idx val="2"/>
            <c:invertIfNegative val="0"/>
            <c:bubble3D val="0"/>
            <c:extLst>
              <c:ext xmlns:c16="http://schemas.microsoft.com/office/drawing/2014/chart" uri="{C3380CC4-5D6E-409C-BE32-E72D297353CC}">
                <c16:uniqueId val="{00000001-6891-4267-8716-00377CABED98}"/>
              </c:ext>
            </c:extLst>
          </c:dPt>
          <c:dLbls>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All</c:v>
                </c:pt>
                <c:pt idx="1">
                  <c:v>Gen Z</c:v>
                </c:pt>
                <c:pt idx="2">
                  <c:v>Gen Y</c:v>
                </c:pt>
                <c:pt idx="3">
                  <c:v>Gen X</c:v>
                </c:pt>
                <c:pt idx="4">
                  <c:v>Boomers</c:v>
                </c:pt>
                <c:pt idx="5">
                  <c:v>Silents</c:v>
                </c:pt>
              </c:strCache>
            </c:strRef>
          </c:cat>
          <c:val>
            <c:numRef>
              <c:f>Sheet1!$B$2:$B$7</c:f>
              <c:numCache>
                <c:formatCode>0%</c:formatCode>
                <c:ptCount val="6"/>
                <c:pt idx="0">
                  <c:v>7.0000000000000007E-2</c:v>
                </c:pt>
                <c:pt idx="1">
                  <c:v>4.2000000000000003E-2</c:v>
                </c:pt>
                <c:pt idx="2">
                  <c:v>8.2000000000000003E-2</c:v>
                </c:pt>
                <c:pt idx="3">
                  <c:v>9.1999999999999998E-2</c:v>
                </c:pt>
                <c:pt idx="4">
                  <c:v>5.3999999999999999E-2</c:v>
                </c:pt>
                <c:pt idx="5">
                  <c:v>0.06</c:v>
                </c:pt>
              </c:numCache>
            </c:numRef>
          </c:val>
          <c:extLst>
            <c:ext xmlns:c16="http://schemas.microsoft.com/office/drawing/2014/chart" uri="{C3380CC4-5D6E-409C-BE32-E72D297353CC}">
              <c16:uniqueId val="{00000002-6891-4267-8716-00377CABED98}"/>
            </c:ext>
          </c:extLst>
        </c:ser>
        <c:ser>
          <c:idx val="1"/>
          <c:order val="1"/>
          <c:tx>
            <c:strRef>
              <c:f>Sheet1!$C$1</c:f>
              <c:strCache>
                <c:ptCount val="1"/>
                <c:pt idx="0">
                  <c:v>Very </c:v>
                </c:pt>
              </c:strCache>
            </c:strRef>
          </c:tx>
          <c:spPr>
            <a:solidFill>
              <a:schemeClr val="accent1">
                <a:lumMod val="60000"/>
                <a:lumOff val="40000"/>
              </a:schemeClr>
            </a:solidFill>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All</c:v>
                </c:pt>
                <c:pt idx="1">
                  <c:v>Gen Z</c:v>
                </c:pt>
                <c:pt idx="2">
                  <c:v>Gen Y</c:v>
                </c:pt>
                <c:pt idx="3">
                  <c:v>Gen X</c:v>
                </c:pt>
                <c:pt idx="4">
                  <c:v>Boomers</c:v>
                </c:pt>
                <c:pt idx="5">
                  <c:v>Silents</c:v>
                </c:pt>
              </c:strCache>
            </c:strRef>
          </c:cat>
          <c:val>
            <c:numRef>
              <c:f>Sheet1!$C$2:$C$7</c:f>
              <c:numCache>
                <c:formatCode>0%</c:formatCode>
                <c:ptCount val="6"/>
                <c:pt idx="0">
                  <c:v>0.15</c:v>
                </c:pt>
                <c:pt idx="1">
                  <c:v>0.12</c:v>
                </c:pt>
                <c:pt idx="2">
                  <c:v>0.13</c:v>
                </c:pt>
                <c:pt idx="3">
                  <c:v>0.18</c:v>
                </c:pt>
                <c:pt idx="4">
                  <c:v>0.17</c:v>
                </c:pt>
                <c:pt idx="5">
                  <c:v>0.1</c:v>
                </c:pt>
              </c:numCache>
            </c:numRef>
          </c:val>
          <c:extLst>
            <c:ext xmlns:c16="http://schemas.microsoft.com/office/drawing/2014/chart" uri="{C3380CC4-5D6E-409C-BE32-E72D297353CC}">
              <c16:uniqueId val="{00000003-6891-4267-8716-00377CABED98}"/>
            </c:ext>
          </c:extLst>
        </c:ser>
        <c:ser>
          <c:idx val="2"/>
          <c:order val="2"/>
          <c:tx>
            <c:strRef>
              <c:f>Sheet1!$D$1</c:f>
              <c:strCache>
                <c:ptCount val="1"/>
                <c:pt idx="0">
                  <c:v>Somewhat </c:v>
                </c:pt>
              </c:strCache>
            </c:strRef>
          </c:tx>
          <c:spPr>
            <a:solidFill>
              <a:schemeClr val="accent1">
                <a:lumMod val="20000"/>
                <a:lumOff val="80000"/>
              </a:schemeClr>
            </a:solidFill>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All</c:v>
                </c:pt>
                <c:pt idx="1">
                  <c:v>Gen Z</c:v>
                </c:pt>
                <c:pt idx="2">
                  <c:v>Gen Y</c:v>
                </c:pt>
                <c:pt idx="3">
                  <c:v>Gen X</c:v>
                </c:pt>
                <c:pt idx="4">
                  <c:v>Boomers</c:v>
                </c:pt>
                <c:pt idx="5">
                  <c:v>Silents</c:v>
                </c:pt>
              </c:strCache>
            </c:strRef>
          </c:cat>
          <c:val>
            <c:numRef>
              <c:f>Sheet1!$D$2:$D$7</c:f>
              <c:numCache>
                <c:formatCode>0%</c:formatCode>
                <c:ptCount val="6"/>
                <c:pt idx="0">
                  <c:v>0.34</c:v>
                </c:pt>
                <c:pt idx="1">
                  <c:v>0.4</c:v>
                </c:pt>
                <c:pt idx="2">
                  <c:v>0.35</c:v>
                </c:pt>
                <c:pt idx="3">
                  <c:v>0.3</c:v>
                </c:pt>
                <c:pt idx="4">
                  <c:v>0.35</c:v>
                </c:pt>
                <c:pt idx="5">
                  <c:v>0.28999999999999998</c:v>
                </c:pt>
              </c:numCache>
            </c:numRef>
          </c:val>
          <c:extLst>
            <c:ext xmlns:c16="http://schemas.microsoft.com/office/drawing/2014/chart" uri="{C3380CC4-5D6E-409C-BE32-E72D297353CC}">
              <c16:uniqueId val="{00000004-6891-4267-8716-00377CABED98}"/>
            </c:ext>
          </c:extLst>
        </c:ser>
        <c:dLbls>
          <c:showLegendKey val="0"/>
          <c:showVal val="0"/>
          <c:showCatName val="0"/>
          <c:showSerName val="0"/>
          <c:showPercent val="0"/>
          <c:showBubbleSize val="0"/>
        </c:dLbls>
        <c:gapWidth val="69"/>
        <c:overlap val="100"/>
        <c:axId val="334496960"/>
        <c:axId val="334497520"/>
      </c:barChart>
      <c:catAx>
        <c:axId val="334496960"/>
        <c:scaling>
          <c:orientation val="minMax"/>
        </c:scaling>
        <c:delete val="0"/>
        <c:axPos val="b"/>
        <c:numFmt formatCode="General" sourceLinked="0"/>
        <c:majorTickMark val="out"/>
        <c:minorTickMark val="none"/>
        <c:tickLblPos val="nextTo"/>
        <c:txPr>
          <a:bodyPr/>
          <a:lstStyle/>
          <a:p>
            <a:pPr>
              <a:defRPr sz="1200">
                <a:solidFill>
                  <a:schemeClr val="tx1"/>
                </a:solidFill>
              </a:defRPr>
            </a:pPr>
            <a:endParaRPr lang="en-US"/>
          </a:p>
        </c:txPr>
        <c:crossAx val="334497520"/>
        <c:crosses val="autoZero"/>
        <c:auto val="1"/>
        <c:lblAlgn val="ctr"/>
        <c:lblOffset val="100"/>
        <c:noMultiLvlLbl val="0"/>
      </c:catAx>
      <c:valAx>
        <c:axId val="334497520"/>
        <c:scaling>
          <c:orientation val="minMax"/>
          <c:max val="0.85000000000000009"/>
          <c:min val="0"/>
        </c:scaling>
        <c:delete val="1"/>
        <c:axPos val="l"/>
        <c:numFmt formatCode="0%" sourceLinked="1"/>
        <c:majorTickMark val="out"/>
        <c:minorTickMark val="none"/>
        <c:tickLblPos val="nextTo"/>
        <c:crossAx val="334496960"/>
        <c:crosses val="autoZero"/>
        <c:crossBetween val="between"/>
        <c:majorUnit val="0.2"/>
      </c:valAx>
    </c:plotArea>
    <c:legend>
      <c:legendPos val="t"/>
      <c:layout>
        <c:manualLayout>
          <c:xMode val="edge"/>
          <c:yMode val="edge"/>
          <c:x val="8.6706960925658938E-2"/>
          <c:y val="7.9303671150663502E-2"/>
          <c:w val="0.81674955401906346"/>
          <c:h val="8.6550532884450818E-2"/>
        </c:manualLayout>
      </c:layout>
      <c:overlay val="0"/>
      <c:txPr>
        <a:bodyPr/>
        <a:lstStyle/>
        <a:p>
          <a:pPr>
            <a:defRPr sz="1400">
              <a:solidFill>
                <a:schemeClr val="tx1"/>
              </a:solidFill>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960598862074003E-2"/>
          <c:y val="7.9016512091735935E-2"/>
          <c:w val="0.89629414743922098"/>
          <c:h val="0.76300733346538863"/>
        </c:manualLayout>
      </c:layout>
      <c:barChart>
        <c:barDir val="col"/>
        <c:grouping val="stacked"/>
        <c:varyColors val="0"/>
        <c:ser>
          <c:idx val="0"/>
          <c:order val="0"/>
          <c:tx>
            <c:strRef>
              <c:f>Sheet1!$B$1</c:f>
              <c:strCache>
                <c:ptCount val="1"/>
                <c:pt idx="0">
                  <c:v>Extremely </c:v>
                </c:pt>
              </c:strCache>
            </c:strRef>
          </c:tx>
          <c:spPr>
            <a:solidFill>
              <a:srgbClr val="104270"/>
            </a:solidFill>
          </c:spPr>
          <c:invertIfNegative val="0"/>
          <c:dPt>
            <c:idx val="1"/>
            <c:invertIfNegative val="0"/>
            <c:bubble3D val="0"/>
            <c:extLst>
              <c:ext xmlns:c16="http://schemas.microsoft.com/office/drawing/2014/chart" uri="{C3380CC4-5D6E-409C-BE32-E72D297353CC}">
                <c16:uniqueId val="{00000000-4070-4560-900A-E71ED6BA18B8}"/>
              </c:ext>
            </c:extLst>
          </c:dPt>
          <c:dPt>
            <c:idx val="2"/>
            <c:invertIfNegative val="0"/>
            <c:bubble3D val="0"/>
            <c:extLst>
              <c:ext xmlns:c16="http://schemas.microsoft.com/office/drawing/2014/chart" uri="{C3380CC4-5D6E-409C-BE32-E72D297353CC}">
                <c16:uniqueId val="{00000001-4070-4560-900A-E71ED6BA18B8}"/>
              </c:ext>
            </c:extLst>
          </c:dPt>
          <c:dLbls>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All</c:v>
                </c:pt>
                <c:pt idx="1">
                  <c:v>Gen Z</c:v>
                </c:pt>
                <c:pt idx="2">
                  <c:v>Gen Y</c:v>
                </c:pt>
                <c:pt idx="3">
                  <c:v>Gen X</c:v>
                </c:pt>
                <c:pt idx="4">
                  <c:v>Boomers</c:v>
                </c:pt>
                <c:pt idx="5">
                  <c:v>Silents</c:v>
                </c:pt>
              </c:strCache>
            </c:strRef>
          </c:cat>
          <c:val>
            <c:numRef>
              <c:f>Sheet1!$B$2:$B$7</c:f>
              <c:numCache>
                <c:formatCode>0%</c:formatCode>
                <c:ptCount val="6"/>
                <c:pt idx="0">
                  <c:v>0.04</c:v>
                </c:pt>
                <c:pt idx="1">
                  <c:v>0.01</c:v>
                </c:pt>
                <c:pt idx="2">
                  <c:v>0.04</c:v>
                </c:pt>
                <c:pt idx="3">
                  <c:v>0.05</c:v>
                </c:pt>
                <c:pt idx="4">
                  <c:v>0.03</c:v>
                </c:pt>
                <c:pt idx="5">
                  <c:v>0.05</c:v>
                </c:pt>
              </c:numCache>
            </c:numRef>
          </c:val>
          <c:extLst>
            <c:ext xmlns:c16="http://schemas.microsoft.com/office/drawing/2014/chart" uri="{C3380CC4-5D6E-409C-BE32-E72D297353CC}">
              <c16:uniqueId val="{00000002-4070-4560-900A-E71ED6BA18B8}"/>
            </c:ext>
          </c:extLst>
        </c:ser>
        <c:ser>
          <c:idx val="1"/>
          <c:order val="1"/>
          <c:tx>
            <c:strRef>
              <c:f>Sheet1!$C$1</c:f>
              <c:strCache>
                <c:ptCount val="1"/>
                <c:pt idx="0">
                  <c:v>Very </c:v>
                </c:pt>
              </c:strCache>
            </c:strRef>
          </c:tx>
          <c:spPr>
            <a:solidFill>
              <a:schemeClr val="accent1">
                <a:lumMod val="60000"/>
                <a:lumOff val="40000"/>
              </a:schemeClr>
            </a:solidFill>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All</c:v>
                </c:pt>
                <c:pt idx="1">
                  <c:v>Gen Z</c:v>
                </c:pt>
                <c:pt idx="2">
                  <c:v>Gen Y</c:v>
                </c:pt>
                <c:pt idx="3">
                  <c:v>Gen X</c:v>
                </c:pt>
                <c:pt idx="4">
                  <c:v>Boomers</c:v>
                </c:pt>
                <c:pt idx="5">
                  <c:v>Silents</c:v>
                </c:pt>
              </c:strCache>
            </c:strRef>
          </c:cat>
          <c:val>
            <c:numRef>
              <c:f>Sheet1!$C$2:$C$7</c:f>
              <c:numCache>
                <c:formatCode>0%</c:formatCode>
                <c:ptCount val="6"/>
                <c:pt idx="0">
                  <c:v>0.11</c:v>
                </c:pt>
                <c:pt idx="1">
                  <c:v>0.13</c:v>
                </c:pt>
                <c:pt idx="2">
                  <c:v>0.11</c:v>
                </c:pt>
                <c:pt idx="3">
                  <c:v>0.09</c:v>
                </c:pt>
                <c:pt idx="4">
                  <c:v>0.13</c:v>
                </c:pt>
                <c:pt idx="5">
                  <c:v>0.12</c:v>
                </c:pt>
              </c:numCache>
            </c:numRef>
          </c:val>
          <c:extLst>
            <c:ext xmlns:c16="http://schemas.microsoft.com/office/drawing/2014/chart" uri="{C3380CC4-5D6E-409C-BE32-E72D297353CC}">
              <c16:uniqueId val="{00000003-4070-4560-900A-E71ED6BA18B8}"/>
            </c:ext>
          </c:extLst>
        </c:ser>
        <c:ser>
          <c:idx val="2"/>
          <c:order val="2"/>
          <c:tx>
            <c:strRef>
              <c:f>Sheet1!$D$1</c:f>
              <c:strCache>
                <c:ptCount val="1"/>
                <c:pt idx="0">
                  <c:v>Somewhat </c:v>
                </c:pt>
              </c:strCache>
            </c:strRef>
          </c:tx>
          <c:spPr>
            <a:solidFill>
              <a:schemeClr val="accent1">
                <a:lumMod val="20000"/>
                <a:lumOff val="80000"/>
              </a:schemeClr>
            </a:solidFill>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All</c:v>
                </c:pt>
                <c:pt idx="1">
                  <c:v>Gen Z</c:v>
                </c:pt>
                <c:pt idx="2">
                  <c:v>Gen Y</c:v>
                </c:pt>
                <c:pt idx="3">
                  <c:v>Gen X</c:v>
                </c:pt>
                <c:pt idx="4">
                  <c:v>Boomers</c:v>
                </c:pt>
                <c:pt idx="5">
                  <c:v>Silents</c:v>
                </c:pt>
              </c:strCache>
            </c:strRef>
          </c:cat>
          <c:val>
            <c:numRef>
              <c:f>Sheet1!$D$2:$D$7</c:f>
              <c:numCache>
                <c:formatCode>0%</c:formatCode>
                <c:ptCount val="6"/>
                <c:pt idx="0">
                  <c:v>0.37</c:v>
                </c:pt>
                <c:pt idx="1">
                  <c:v>0.34</c:v>
                </c:pt>
                <c:pt idx="2">
                  <c:v>0.34</c:v>
                </c:pt>
                <c:pt idx="3">
                  <c:v>0.4</c:v>
                </c:pt>
                <c:pt idx="4">
                  <c:v>0.39</c:v>
                </c:pt>
                <c:pt idx="5">
                  <c:v>0.26</c:v>
                </c:pt>
              </c:numCache>
            </c:numRef>
          </c:val>
          <c:extLst>
            <c:ext xmlns:c16="http://schemas.microsoft.com/office/drawing/2014/chart" uri="{C3380CC4-5D6E-409C-BE32-E72D297353CC}">
              <c16:uniqueId val="{00000004-4070-4560-900A-E71ED6BA18B8}"/>
            </c:ext>
          </c:extLst>
        </c:ser>
        <c:dLbls>
          <c:showLegendKey val="0"/>
          <c:showVal val="0"/>
          <c:showCatName val="0"/>
          <c:showSerName val="0"/>
          <c:showPercent val="0"/>
          <c:showBubbleSize val="0"/>
        </c:dLbls>
        <c:gapWidth val="69"/>
        <c:overlap val="100"/>
        <c:axId val="335785408"/>
        <c:axId val="335785968"/>
      </c:barChart>
      <c:catAx>
        <c:axId val="335785408"/>
        <c:scaling>
          <c:orientation val="minMax"/>
        </c:scaling>
        <c:delete val="0"/>
        <c:axPos val="b"/>
        <c:numFmt formatCode="General" sourceLinked="0"/>
        <c:majorTickMark val="out"/>
        <c:minorTickMark val="none"/>
        <c:tickLblPos val="nextTo"/>
        <c:txPr>
          <a:bodyPr/>
          <a:lstStyle/>
          <a:p>
            <a:pPr>
              <a:defRPr sz="1200">
                <a:solidFill>
                  <a:schemeClr val="tx1"/>
                </a:solidFill>
              </a:defRPr>
            </a:pPr>
            <a:endParaRPr lang="en-US"/>
          </a:p>
        </c:txPr>
        <c:crossAx val="335785968"/>
        <c:crosses val="autoZero"/>
        <c:auto val="1"/>
        <c:lblAlgn val="ctr"/>
        <c:lblOffset val="100"/>
        <c:noMultiLvlLbl val="0"/>
      </c:catAx>
      <c:valAx>
        <c:axId val="335785968"/>
        <c:scaling>
          <c:orientation val="minMax"/>
          <c:max val="0.85000000000000009"/>
          <c:min val="0"/>
        </c:scaling>
        <c:delete val="1"/>
        <c:axPos val="l"/>
        <c:numFmt formatCode="0%" sourceLinked="1"/>
        <c:majorTickMark val="out"/>
        <c:minorTickMark val="none"/>
        <c:tickLblPos val="nextTo"/>
        <c:crossAx val="335785408"/>
        <c:crosses val="autoZero"/>
        <c:crossBetween val="between"/>
        <c:majorUnit val="0.2"/>
      </c:valAx>
    </c:plotArea>
    <c:legend>
      <c:legendPos val="t"/>
      <c:layout>
        <c:manualLayout>
          <c:xMode val="edge"/>
          <c:yMode val="edge"/>
          <c:x val="8.2921995141991514E-2"/>
          <c:y val="2.2144214402580072E-2"/>
          <c:w val="0.84832061273041803"/>
          <c:h val="8.8669520052396686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288876010253578E-2"/>
          <c:y val="4.7296049824128467E-2"/>
          <c:w val="0.89595511558209995"/>
          <c:h val="0.82817573897702079"/>
        </c:manualLayout>
      </c:layout>
      <c:barChart>
        <c:barDir val="col"/>
        <c:grouping val="stacked"/>
        <c:varyColors val="0"/>
        <c:ser>
          <c:idx val="0"/>
          <c:order val="0"/>
          <c:tx>
            <c:strRef>
              <c:f>Sheet1!$B$1</c:f>
              <c:strCache>
                <c:ptCount val="1"/>
                <c:pt idx="0">
                  <c:v>Extremely </c:v>
                </c:pt>
              </c:strCache>
            </c:strRef>
          </c:tx>
          <c:spPr>
            <a:solidFill>
              <a:schemeClr val="accent2">
                <a:lumMod val="75000"/>
              </a:schemeClr>
            </a:solidFill>
          </c:spPr>
          <c:invertIfNegative val="0"/>
          <c:dPt>
            <c:idx val="1"/>
            <c:invertIfNegative val="0"/>
            <c:bubble3D val="0"/>
            <c:extLst>
              <c:ext xmlns:c16="http://schemas.microsoft.com/office/drawing/2014/chart" uri="{C3380CC4-5D6E-409C-BE32-E72D297353CC}">
                <c16:uniqueId val="{00000000-6891-4267-8716-00377CABED98}"/>
              </c:ext>
            </c:extLst>
          </c:dPt>
          <c:dPt>
            <c:idx val="2"/>
            <c:invertIfNegative val="0"/>
            <c:bubble3D val="0"/>
            <c:extLst>
              <c:ext xmlns:c16="http://schemas.microsoft.com/office/drawing/2014/chart" uri="{C3380CC4-5D6E-409C-BE32-E72D297353CC}">
                <c16:uniqueId val="{00000001-6891-4267-8716-00377CABED98}"/>
              </c:ext>
            </c:extLst>
          </c:dPt>
          <c:dLbls>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All other states</c:v>
                </c:pt>
                <c:pt idx="1">
                  <c:v>CA</c:v>
                </c:pt>
              </c:strCache>
            </c:strRef>
          </c:cat>
          <c:val>
            <c:numRef>
              <c:f>Sheet1!$B$2:$B$3</c:f>
              <c:numCache>
                <c:formatCode>0%</c:formatCode>
                <c:ptCount val="2"/>
                <c:pt idx="0">
                  <c:v>7.0000000000000007E-2</c:v>
                </c:pt>
                <c:pt idx="1">
                  <c:v>7.0000000000000007E-2</c:v>
                </c:pt>
              </c:numCache>
            </c:numRef>
          </c:val>
          <c:extLst>
            <c:ext xmlns:c16="http://schemas.microsoft.com/office/drawing/2014/chart" uri="{C3380CC4-5D6E-409C-BE32-E72D297353CC}">
              <c16:uniqueId val="{00000002-6891-4267-8716-00377CABED98}"/>
            </c:ext>
          </c:extLst>
        </c:ser>
        <c:ser>
          <c:idx val="1"/>
          <c:order val="1"/>
          <c:tx>
            <c:strRef>
              <c:f>Sheet1!$C$1</c:f>
              <c:strCache>
                <c:ptCount val="1"/>
                <c:pt idx="0">
                  <c:v>Very </c:v>
                </c:pt>
              </c:strCache>
            </c:strRef>
          </c:tx>
          <c:spPr>
            <a:solidFill>
              <a:schemeClr val="accent2">
                <a:lumMod val="60000"/>
                <a:lumOff val="40000"/>
              </a:schemeClr>
            </a:solidFill>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All other states</c:v>
                </c:pt>
                <c:pt idx="1">
                  <c:v>CA</c:v>
                </c:pt>
              </c:strCache>
            </c:strRef>
          </c:cat>
          <c:val>
            <c:numRef>
              <c:f>Sheet1!$C$2:$C$3</c:f>
              <c:numCache>
                <c:formatCode>0%</c:formatCode>
                <c:ptCount val="2"/>
                <c:pt idx="0">
                  <c:v>0.15</c:v>
                </c:pt>
                <c:pt idx="1">
                  <c:v>0.14000000000000001</c:v>
                </c:pt>
              </c:numCache>
            </c:numRef>
          </c:val>
          <c:extLst>
            <c:ext xmlns:c16="http://schemas.microsoft.com/office/drawing/2014/chart" uri="{C3380CC4-5D6E-409C-BE32-E72D297353CC}">
              <c16:uniqueId val="{00000003-6891-4267-8716-00377CABED98}"/>
            </c:ext>
          </c:extLst>
        </c:ser>
        <c:ser>
          <c:idx val="2"/>
          <c:order val="2"/>
          <c:tx>
            <c:strRef>
              <c:f>Sheet1!$D$1</c:f>
              <c:strCache>
                <c:ptCount val="1"/>
                <c:pt idx="0">
                  <c:v>Somewhat </c:v>
                </c:pt>
              </c:strCache>
            </c:strRef>
          </c:tx>
          <c:spPr>
            <a:solidFill>
              <a:schemeClr val="accent2">
                <a:lumMod val="20000"/>
                <a:lumOff val="80000"/>
              </a:schemeClr>
            </a:solidFill>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All other states</c:v>
                </c:pt>
                <c:pt idx="1">
                  <c:v>CA</c:v>
                </c:pt>
              </c:strCache>
            </c:strRef>
          </c:cat>
          <c:val>
            <c:numRef>
              <c:f>Sheet1!$D$2:$D$3</c:f>
              <c:numCache>
                <c:formatCode>0%</c:formatCode>
                <c:ptCount val="2"/>
                <c:pt idx="0">
                  <c:v>0.32</c:v>
                </c:pt>
                <c:pt idx="1">
                  <c:v>0.44</c:v>
                </c:pt>
              </c:numCache>
            </c:numRef>
          </c:val>
          <c:extLst>
            <c:ext xmlns:c16="http://schemas.microsoft.com/office/drawing/2014/chart" uri="{C3380CC4-5D6E-409C-BE32-E72D297353CC}">
              <c16:uniqueId val="{00000004-6891-4267-8716-00377CABED98}"/>
            </c:ext>
          </c:extLst>
        </c:ser>
        <c:dLbls>
          <c:showLegendKey val="0"/>
          <c:showVal val="0"/>
          <c:showCatName val="0"/>
          <c:showSerName val="0"/>
          <c:showPercent val="0"/>
          <c:showBubbleSize val="0"/>
        </c:dLbls>
        <c:gapWidth val="200"/>
        <c:overlap val="100"/>
        <c:axId val="334496960"/>
        <c:axId val="334497520"/>
      </c:barChart>
      <c:catAx>
        <c:axId val="334496960"/>
        <c:scaling>
          <c:orientation val="minMax"/>
        </c:scaling>
        <c:delete val="0"/>
        <c:axPos val="b"/>
        <c:numFmt formatCode="General" sourceLinked="0"/>
        <c:majorTickMark val="out"/>
        <c:minorTickMark val="none"/>
        <c:tickLblPos val="nextTo"/>
        <c:txPr>
          <a:bodyPr/>
          <a:lstStyle/>
          <a:p>
            <a:pPr>
              <a:defRPr sz="1200"/>
            </a:pPr>
            <a:endParaRPr lang="en-US"/>
          </a:p>
        </c:txPr>
        <c:crossAx val="334497520"/>
        <c:crosses val="autoZero"/>
        <c:auto val="1"/>
        <c:lblAlgn val="ctr"/>
        <c:lblOffset val="100"/>
        <c:noMultiLvlLbl val="0"/>
      </c:catAx>
      <c:valAx>
        <c:axId val="334497520"/>
        <c:scaling>
          <c:orientation val="minMax"/>
          <c:max val="0.85000000000000009"/>
          <c:min val="0"/>
        </c:scaling>
        <c:delete val="1"/>
        <c:axPos val="l"/>
        <c:numFmt formatCode="0%" sourceLinked="1"/>
        <c:majorTickMark val="out"/>
        <c:minorTickMark val="none"/>
        <c:tickLblPos val="nextTo"/>
        <c:crossAx val="334496960"/>
        <c:crosses val="autoZero"/>
        <c:crossBetween val="between"/>
        <c:majorUnit val="0.2"/>
      </c:valAx>
    </c:plotArea>
    <c:legend>
      <c:legendPos val="t"/>
      <c:layout>
        <c:manualLayout>
          <c:xMode val="edge"/>
          <c:yMode val="edge"/>
          <c:x val="8.6706960925658938E-2"/>
          <c:y val="2.8119954136165384E-2"/>
          <c:w val="0.81674955401906346"/>
          <c:h val="8.6550532884450818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288876010253578E-2"/>
          <c:y val="4.7296049824128467E-2"/>
          <c:w val="0.89595511558209995"/>
          <c:h val="0.82817573897702079"/>
        </c:manualLayout>
      </c:layout>
      <c:barChart>
        <c:barDir val="col"/>
        <c:grouping val="stacked"/>
        <c:varyColors val="0"/>
        <c:ser>
          <c:idx val="0"/>
          <c:order val="0"/>
          <c:tx>
            <c:strRef>
              <c:f>Sheet1!$B$1</c:f>
              <c:strCache>
                <c:ptCount val="1"/>
                <c:pt idx="0">
                  <c:v>Extremely </c:v>
                </c:pt>
              </c:strCache>
            </c:strRef>
          </c:tx>
          <c:spPr>
            <a:solidFill>
              <a:schemeClr val="accent2">
                <a:lumMod val="75000"/>
              </a:schemeClr>
            </a:solidFill>
          </c:spPr>
          <c:invertIfNegative val="0"/>
          <c:dPt>
            <c:idx val="1"/>
            <c:invertIfNegative val="0"/>
            <c:bubble3D val="0"/>
            <c:extLst>
              <c:ext xmlns:c16="http://schemas.microsoft.com/office/drawing/2014/chart" uri="{C3380CC4-5D6E-409C-BE32-E72D297353CC}">
                <c16:uniqueId val="{00000000-86B3-47F6-943A-42B431FFDBA7}"/>
              </c:ext>
            </c:extLst>
          </c:dPt>
          <c:dPt>
            <c:idx val="2"/>
            <c:invertIfNegative val="0"/>
            <c:bubble3D val="0"/>
            <c:extLst>
              <c:ext xmlns:c16="http://schemas.microsoft.com/office/drawing/2014/chart" uri="{C3380CC4-5D6E-409C-BE32-E72D297353CC}">
                <c16:uniqueId val="{00000001-86B3-47F6-943A-42B431FFDBA7}"/>
              </c:ext>
            </c:extLst>
          </c:dPt>
          <c:dLbls>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All other states</c:v>
                </c:pt>
                <c:pt idx="1">
                  <c:v>CA</c:v>
                </c:pt>
              </c:strCache>
            </c:strRef>
          </c:cat>
          <c:val>
            <c:numRef>
              <c:f>Sheet1!$B$2:$B$3</c:f>
              <c:numCache>
                <c:formatCode>0%</c:formatCode>
                <c:ptCount val="2"/>
                <c:pt idx="0">
                  <c:v>0.04</c:v>
                </c:pt>
                <c:pt idx="1">
                  <c:v>0.03</c:v>
                </c:pt>
              </c:numCache>
            </c:numRef>
          </c:val>
          <c:extLst>
            <c:ext xmlns:c16="http://schemas.microsoft.com/office/drawing/2014/chart" uri="{C3380CC4-5D6E-409C-BE32-E72D297353CC}">
              <c16:uniqueId val="{00000002-86B3-47F6-943A-42B431FFDBA7}"/>
            </c:ext>
          </c:extLst>
        </c:ser>
        <c:ser>
          <c:idx val="1"/>
          <c:order val="1"/>
          <c:tx>
            <c:strRef>
              <c:f>Sheet1!$C$1</c:f>
              <c:strCache>
                <c:ptCount val="1"/>
                <c:pt idx="0">
                  <c:v>Very </c:v>
                </c:pt>
              </c:strCache>
            </c:strRef>
          </c:tx>
          <c:spPr>
            <a:solidFill>
              <a:schemeClr val="accent2">
                <a:lumMod val="60000"/>
                <a:lumOff val="40000"/>
              </a:schemeClr>
            </a:solidFill>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All other states</c:v>
                </c:pt>
                <c:pt idx="1">
                  <c:v>CA</c:v>
                </c:pt>
              </c:strCache>
            </c:strRef>
          </c:cat>
          <c:val>
            <c:numRef>
              <c:f>Sheet1!$C$2:$C$3</c:f>
              <c:numCache>
                <c:formatCode>0%</c:formatCode>
                <c:ptCount val="2"/>
                <c:pt idx="0">
                  <c:v>0.11</c:v>
                </c:pt>
                <c:pt idx="1">
                  <c:v>0.13</c:v>
                </c:pt>
              </c:numCache>
            </c:numRef>
          </c:val>
          <c:extLst>
            <c:ext xmlns:c16="http://schemas.microsoft.com/office/drawing/2014/chart" uri="{C3380CC4-5D6E-409C-BE32-E72D297353CC}">
              <c16:uniqueId val="{00000003-86B3-47F6-943A-42B431FFDBA7}"/>
            </c:ext>
          </c:extLst>
        </c:ser>
        <c:ser>
          <c:idx val="2"/>
          <c:order val="2"/>
          <c:tx>
            <c:strRef>
              <c:f>Sheet1!$D$1</c:f>
              <c:strCache>
                <c:ptCount val="1"/>
                <c:pt idx="0">
                  <c:v>Somewhat </c:v>
                </c:pt>
              </c:strCache>
            </c:strRef>
          </c:tx>
          <c:spPr>
            <a:solidFill>
              <a:schemeClr val="accent2">
                <a:lumMod val="20000"/>
                <a:lumOff val="80000"/>
              </a:schemeClr>
            </a:solidFill>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All other states</c:v>
                </c:pt>
                <c:pt idx="1">
                  <c:v>CA</c:v>
                </c:pt>
              </c:strCache>
            </c:strRef>
          </c:cat>
          <c:val>
            <c:numRef>
              <c:f>Sheet1!$D$2:$D$3</c:f>
              <c:numCache>
                <c:formatCode>0%</c:formatCode>
                <c:ptCount val="2"/>
                <c:pt idx="0">
                  <c:v>0.36</c:v>
                </c:pt>
                <c:pt idx="1">
                  <c:v>0.39</c:v>
                </c:pt>
              </c:numCache>
            </c:numRef>
          </c:val>
          <c:extLst>
            <c:ext xmlns:c16="http://schemas.microsoft.com/office/drawing/2014/chart" uri="{C3380CC4-5D6E-409C-BE32-E72D297353CC}">
              <c16:uniqueId val="{00000004-86B3-47F6-943A-42B431FFDBA7}"/>
            </c:ext>
          </c:extLst>
        </c:ser>
        <c:dLbls>
          <c:showLegendKey val="0"/>
          <c:showVal val="0"/>
          <c:showCatName val="0"/>
          <c:showSerName val="0"/>
          <c:showPercent val="0"/>
          <c:showBubbleSize val="0"/>
        </c:dLbls>
        <c:gapWidth val="200"/>
        <c:overlap val="100"/>
        <c:axId val="334496960"/>
        <c:axId val="334497520"/>
      </c:barChart>
      <c:catAx>
        <c:axId val="334496960"/>
        <c:scaling>
          <c:orientation val="minMax"/>
        </c:scaling>
        <c:delete val="0"/>
        <c:axPos val="b"/>
        <c:numFmt formatCode="General" sourceLinked="0"/>
        <c:majorTickMark val="out"/>
        <c:minorTickMark val="none"/>
        <c:tickLblPos val="nextTo"/>
        <c:txPr>
          <a:bodyPr/>
          <a:lstStyle/>
          <a:p>
            <a:pPr>
              <a:defRPr sz="1200"/>
            </a:pPr>
            <a:endParaRPr lang="en-US"/>
          </a:p>
        </c:txPr>
        <c:crossAx val="334497520"/>
        <c:crosses val="autoZero"/>
        <c:auto val="1"/>
        <c:lblAlgn val="ctr"/>
        <c:lblOffset val="100"/>
        <c:noMultiLvlLbl val="0"/>
      </c:catAx>
      <c:valAx>
        <c:axId val="334497520"/>
        <c:scaling>
          <c:orientation val="minMax"/>
          <c:max val="0.85000000000000009"/>
          <c:min val="0"/>
        </c:scaling>
        <c:delete val="1"/>
        <c:axPos val="l"/>
        <c:numFmt formatCode="0%" sourceLinked="1"/>
        <c:majorTickMark val="out"/>
        <c:minorTickMark val="none"/>
        <c:tickLblPos val="nextTo"/>
        <c:crossAx val="334496960"/>
        <c:crosses val="autoZero"/>
        <c:crossBetween val="between"/>
        <c:majorUnit val="0.2"/>
      </c:valAx>
    </c:plotArea>
    <c:legend>
      <c:legendPos val="t"/>
      <c:layout>
        <c:manualLayout>
          <c:xMode val="edge"/>
          <c:yMode val="edge"/>
          <c:x val="8.6706960925658938E-2"/>
          <c:y val="2.4463974349415517E-2"/>
          <c:w val="0.81674955401906346"/>
          <c:h val="8.6550532884450818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Series 1</c:v>
                </c:pt>
              </c:strCache>
            </c:strRef>
          </c:tx>
          <c:spPr>
            <a:solidFill>
              <a:srgbClr val="104270"/>
            </a:solidFill>
          </c:spPr>
          <c:invertIfNegative val="0"/>
          <c:cat>
            <c:numRef>
              <c:f>Sheet1!$A$2:$A$6</c:f>
              <c:numCache>
                <c:formatCode>General</c:formatCode>
                <c:ptCount val="5"/>
              </c:numCache>
            </c:numRef>
          </c:cat>
          <c:val>
            <c:numRef>
              <c:f>Sheet1!$B$2:$B$6</c:f>
              <c:numCache>
                <c:formatCode>0%</c:formatCode>
                <c:ptCount val="5"/>
                <c:pt idx="0">
                  <c:v>0.82</c:v>
                </c:pt>
                <c:pt idx="1">
                  <c:v>0.82</c:v>
                </c:pt>
                <c:pt idx="2">
                  <c:v>0.83</c:v>
                </c:pt>
                <c:pt idx="3">
                  <c:v>0.87</c:v>
                </c:pt>
                <c:pt idx="4">
                  <c:v>0.88</c:v>
                </c:pt>
              </c:numCache>
            </c:numRef>
          </c:val>
          <c:extLst>
            <c:ext xmlns:c16="http://schemas.microsoft.com/office/drawing/2014/chart" uri="{C3380CC4-5D6E-409C-BE32-E72D297353CC}">
              <c16:uniqueId val="{00000000-EDD8-4DD3-9E09-C4DBF30E280C}"/>
            </c:ext>
          </c:extLst>
        </c:ser>
        <c:ser>
          <c:idx val="1"/>
          <c:order val="1"/>
          <c:tx>
            <c:strRef>
              <c:f>Sheet1!$C$1</c:f>
              <c:strCache>
                <c:ptCount val="1"/>
                <c:pt idx="0">
                  <c:v>Column1</c:v>
                </c:pt>
              </c:strCache>
            </c:strRef>
          </c:tx>
          <c:invertIfNegative val="0"/>
          <c:cat>
            <c:numRef>
              <c:f>Sheet1!$A$2:$A$6</c:f>
              <c:numCache>
                <c:formatCode>General</c:formatCode>
                <c:ptCount val="5"/>
              </c:numCache>
            </c:numRef>
          </c:cat>
          <c:val>
            <c:numRef>
              <c:f>Sheet1!$C$2:$C$6</c:f>
              <c:numCache>
                <c:formatCode>General</c:formatCode>
                <c:ptCount val="5"/>
              </c:numCache>
            </c:numRef>
          </c:val>
          <c:extLst>
            <c:ext xmlns:c16="http://schemas.microsoft.com/office/drawing/2014/chart" uri="{C3380CC4-5D6E-409C-BE32-E72D297353CC}">
              <c16:uniqueId val="{00000001-EDD8-4DD3-9E09-C4DBF30E280C}"/>
            </c:ext>
          </c:extLst>
        </c:ser>
        <c:ser>
          <c:idx val="2"/>
          <c:order val="2"/>
          <c:tx>
            <c:strRef>
              <c:f>Sheet1!$D$1</c:f>
              <c:strCache>
                <c:ptCount val="1"/>
                <c:pt idx="0">
                  <c:v>Column2</c:v>
                </c:pt>
              </c:strCache>
            </c:strRef>
          </c:tx>
          <c:invertIfNegative val="0"/>
          <c:dPt>
            <c:idx val="4"/>
            <c:invertIfNegative val="0"/>
            <c:bubble3D val="0"/>
            <c:spPr>
              <a:blipFill>
                <a:blip xmlns:r="http://schemas.openxmlformats.org/officeDocument/2006/relationships" r:embed="rId1"/>
                <a:stretch>
                  <a:fillRect/>
                </a:stretch>
              </a:blipFill>
            </c:spPr>
            <c:extLst>
              <c:ext xmlns:c16="http://schemas.microsoft.com/office/drawing/2014/chart" uri="{C3380CC4-5D6E-409C-BE32-E72D297353CC}">
                <c16:uniqueId val="{00000003-EDD8-4DD3-9E09-C4DBF30E280C}"/>
              </c:ext>
            </c:extLst>
          </c:dPt>
          <c:cat>
            <c:numRef>
              <c:f>Sheet1!$A$2:$A$6</c:f>
              <c:numCache>
                <c:formatCode>General</c:formatCode>
                <c:ptCount val="5"/>
              </c:numCache>
            </c:numRef>
          </c:cat>
          <c:val>
            <c:numRef>
              <c:f>Sheet1!$D$2:$D$6</c:f>
              <c:numCache>
                <c:formatCode>General</c:formatCode>
                <c:ptCount val="5"/>
              </c:numCache>
            </c:numRef>
          </c:val>
          <c:extLst>
            <c:ext xmlns:c16="http://schemas.microsoft.com/office/drawing/2014/chart" uri="{C3380CC4-5D6E-409C-BE32-E72D297353CC}">
              <c16:uniqueId val="{00000004-EDD8-4DD3-9E09-C4DBF30E280C}"/>
            </c:ext>
          </c:extLst>
        </c:ser>
        <c:dLbls>
          <c:showLegendKey val="0"/>
          <c:showVal val="0"/>
          <c:showCatName val="0"/>
          <c:showSerName val="0"/>
          <c:showPercent val="0"/>
          <c:showBubbleSize val="0"/>
        </c:dLbls>
        <c:gapWidth val="81"/>
        <c:overlap val="100"/>
        <c:axId val="111500672"/>
        <c:axId val="111531136"/>
      </c:barChart>
      <c:catAx>
        <c:axId val="111500672"/>
        <c:scaling>
          <c:orientation val="minMax"/>
        </c:scaling>
        <c:delete val="1"/>
        <c:axPos val="l"/>
        <c:numFmt formatCode="General" sourceLinked="1"/>
        <c:majorTickMark val="out"/>
        <c:minorTickMark val="none"/>
        <c:tickLblPos val="nextTo"/>
        <c:crossAx val="111531136"/>
        <c:crosses val="autoZero"/>
        <c:auto val="1"/>
        <c:lblAlgn val="ctr"/>
        <c:lblOffset val="100"/>
        <c:noMultiLvlLbl val="0"/>
      </c:catAx>
      <c:valAx>
        <c:axId val="111531136"/>
        <c:scaling>
          <c:orientation val="minMax"/>
          <c:max val="1"/>
          <c:min val="0"/>
        </c:scaling>
        <c:delete val="1"/>
        <c:axPos val="b"/>
        <c:numFmt formatCode="0%" sourceLinked="1"/>
        <c:majorTickMark val="none"/>
        <c:minorTickMark val="none"/>
        <c:tickLblPos val="nextTo"/>
        <c:crossAx val="111500672"/>
        <c:crosses val="autoZero"/>
        <c:crossBetween val="between"/>
        <c:majorUnit val="1.0000000000000002E-2"/>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388863255403832E-2"/>
          <c:y val="0.14334796768293323"/>
          <c:w val="0.89595511558209995"/>
          <c:h val="0.72875978718506529"/>
        </c:manualLayout>
      </c:layout>
      <c:barChart>
        <c:barDir val="col"/>
        <c:grouping val="stacked"/>
        <c:varyColors val="0"/>
        <c:ser>
          <c:idx val="0"/>
          <c:order val="0"/>
          <c:tx>
            <c:strRef>
              <c:f>Sheet1!$B$1</c:f>
              <c:strCache>
                <c:ptCount val="1"/>
                <c:pt idx="0">
                  <c:v>Strongly agree</c:v>
                </c:pt>
              </c:strCache>
            </c:strRef>
          </c:tx>
          <c:spPr>
            <a:solidFill>
              <a:srgbClr val="104270"/>
            </a:solidFill>
            <a:ln>
              <a:noFill/>
            </a:ln>
          </c:spPr>
          <c:invertIfNegative val="0"/>
          <c:dPt>
            <c:idx val="1"/>
            <c:invertIfNegative val="0"/>
            <c:bubble3D val="0"/>
            <c:extLst>
              <c:ext xmlns:c16="http://schemas.microsoft.com/office/drawing/2014/chart" uri="{C3380CC4-5D6E-409C-BE32-E72D297353CC}">
                <c16:uniqueId val="{00000000-059B-45A5-8E8F-2ED1754316A7}"/>
              </c:ext>
            </c:extLst>
          </c:dPt>
          <c:dPt>
            <c:idx val="2"/>
            <c:invertIfNegative val="0"/>
            <c:bubble3D val="0"/>
            <c:extLst>
              <c:ext xmlns:c16="http://schemas.microsoft.com/office/drawing/2014/chart" uri="{C3380CC4-5D6E-409C-BE32-E72D297353CC}">
                <c16:uniqueId val="{00000001-059B-45A5-8E8F-2ED1754316A7}"/>
              </c:ext>
            </c:extLst>
          </c:dPt>
          <c:dLbls>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All</c:v>
                </c:pt>
                <c:pt idx="1">
                  <c:v>Gen Z</c:v>
                </c:pt>
                <c:pt idx="2">
                  <c:v>Gen Y</c:v>
                </c:pt>
                <c:pt idx="3">
                  <c:v>Gen X</c:v>
                </c:pt>
                <c:pt idx="4">
                  <c:v>Boomers</c:v>
                </c:pt>
                <c:pt idx="5">
                  <c:v>Silents</c:v>
                </c:pt>
              </c:strCache>
            </c:strRef>
          </c:cat>
          <c:val>
            <c:numRef>
              <c:f>Sheet1!$B$2:$B$7</c:f>
              <c:numCache>
                <c:formatCode>0%</c:formatCode>
                <c:ptCount val="6"/>
                <c:pt idx="0">
                  <c:v>0.41</c:v>
                </c:pt>
                <c:pt idx="1">
                  <c:v>0.14000000000000001</c:v>
                </c:pt>
                <c:pt idx="2">
                  <c:v>0.31</c:v>
                </c:pt>
                <c:pt idx="3">
                  <c:v>0.39</c:v>
                </c:pt>
                <c:pt idx="4">
                  <c:v>0.52</c:v>
                </c:pt>
                <c:pt idx="5">
                  <c:v>0.74</c:v>
                </c:pt>
              </c:numCache>
            </c:numRef>
          </c:val>
          <c:extLst>
            <c:ext xmlns:c16="http://schemas.microsoft.com/office/drawing/2014/chart" uri="{C3380CC4-5D6E-409C-BE32-E72D297353CC}">
              <c16:uniqueId val="{00000002-059B-45A5-8E8F-2ED1754316A7}"/>
            </c:ext>
          </c:extLst>
        </c:ser>
        <c:ser>
          <c:idx val="1"/>
          <c:order val="1"/>
          <c:tx>
            <c:strRef>
              <c:f>Sheet1!$C$1</c:f>
              <c:strCache>
                <c:ptCount val="1"/>
                <c:pt idx="0">
                  <c:v>Somewhat agree</c:v>
                </c:pt>
              </c:strCache>
            </c:strRef>
          </c:tx>
          <c:spPr>
            <a:solidFill>
              <a:schemeClr val="accent1">
                <a:lumMod val="20000"/>
                <a:lumOff val="80000"/>
              </a:schemeClr>
            </a:solidFill>
            <a:ln>
              <a:noFill/>
            </a:ln>
          </c:spPr>
          <c:invertIfNegative val="0"/>
          <c:dLbls>
            <c:dLbl>
              <c:idx val="5"/>
              <c:layout>
                <c:manualLayout>
                  <c:x val="0"/>
                  <c:y val="1.96540880503144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59B-45A5-8E8F-2ED1754316A7}"/>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All</c:v>
                </c:pt>
                <c:pt idx="1">
                  <c:v>Gen Z</c:v>
                </c:pt>
                <c:pt idx="2">
                  <c:v>Gen Y</c:v>
                </c:pt>
                <c:pt idx="3">
                  <c:v>Gen X</c:v>
                </c:pt>
                <c:pt idx="4">
                  <c:v>Boomers</c:v>
                </c:pt>
                <c:pt idx="5">
                  <c:v>Silents</c:v>
                </c:pt>
              </c:strCache>
            </c:strRef>
          </c:cat>
          <c:val>
            <c:numRef>
              <c:f>Sheet1!$C$2:$C$7</c:f>
              <c:numCache>
                <c:formatCode>0%</c:formatCode>
                <c:ptCount val="6"/>
                <c:pt idx="0">
                  <c:v>0.27</c:v>
                </c:pt>
                <c:pt idx="1">
                  <c:v>0.28000000000000003</c:v>
                </c:pt>
                <c:pt idx="2">
                  <c:v>0.27</c:v>
                </c:pt>
                <c:pt idx="3">
                  <c:v>0.28999999999999998</c:v>
                </c:pt>
                <c:pt idx="4">
                  <c:v>0.26</c:v>
                </c:pt>
                <c:pt idx="5">
                  <c:v>0.18</c:v>
                </c:pt>
              </c:numCache>
            </c:numRef>
          </c:val>
          <c:extLst>
            <c:ext xmlns:c16="http://schemas.microsoft.com/office/drawing/2014/chart" uri="{C3380CC4-5D6E-409C-BE32-E72D297353CC}">
              <c16:uniqueId val="{00000004-059B-45A5-8E8F-2ED1754316A7}"/>
            </c:ext>
          </c:extLst>
        </c:ser>
        <c:dLbls>
          <c:showLegendKey val="0"/>
          <c:showVal val="0"/>
          <c:showCatName val="0"/>
          <c:showSerName val="0"/>
          <c:showPercent val="0"/>
          <c:showBubbleSize val="0"/>
        </c:dLbls>
        <c:gapWidth val="69"/>
        <c:overlap val="100"/>
        <c:axId val="326149072"/>
        <c:axId val="326149632"/>
      </c:barChart>
      <c:catAx>
        <c:axId val="326149072"/>
        <c:scaling>
          <c:orientation val="minMax"/>
        </c:scaling>
        <c:delete val="0"/>
        <c:axPos val="b"/>
        <c:numFmt formatCode="General" sourceLinked="0"/>
        <c:majorTickMark val="out"/>
        <c:minorTickMark val="none"/>
        <c:tickLblPos val="nextTo"/>
        <c:txPr>
          <a:bodyPr/>
          <a:lstStyle/>
          <a:p>
            <a:pPr>
              <a:defRPr sz="1200"/>
            </a:pPr>
            <a:endParaRPr lang="en-US"/>
          </a:p>
        </c:txPr>
        <c:crossAx val="326149632"/>
        <c:crosses val="autoZero"/>
        <c:auto val="1"/>
        <c:lblAlgn val="ctr"/>
        <c:lblOffset val="100"/>
        <c:noMultiLvlLbl val="0"/>
      </c:catAx>
      <c:valAx>
        <c:axId val="326149632"/>
        <c:scaling>
          <c:orientation val="minMax"/>
          <c:max val="0.85000000000000009"/>
          <c:min val="0"/>
        </c:scaling>
        <c:delete val="1"/>
        <c:axPos val="l"/>
        <c:numFmt formatCode="0%" sourceLinked="1"/>
        <c:majorTickMark val="out"/>
        <c:minorTickMark val="none"/>
        <c:tickLblPos val="nextTo"/>
        <c:crossAx val="326149072"/>
        <c:crosses val="autoZero"/>
        <c:crossBetween val="between"/>
        <c:majorUnit val="0.2"/>
      </c:valAx>
    </c:plotArea>
    <c:legend>
      <c:legendPos val="t"/>
      <c:layout>
        <c:manualLayout>
          <c:xMode val="edge"/>
          <c:yMode val="edge"/>
          <c:x val="0.12794570247423953"/>
          <c:y val="0"/>
          <c:w val="0.72702727758893682"/>
          <c:h val="7.1597101590445425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2855625577748903E-2"/>
          <c:y val="0.18461817486972376"/>
          <c:w val="0.89629414743922098"/>
          <c:h val="0.65324838941514296"/>
        </c:manualLayout>
      </c:layout>
      <c:barChart>
        <c:barDir val="col"/>
        <c:grouping val="stacked"/>
        <c:varyColors val="0"/>
        <c:ser>
          <c:idx val="0"/>
          <c:order val="0"/>
          <c:tx>
            <c:strRef>
              <c:f>Sheet1!$B$1</c:f>
              <c:strCache>
                <c:ptCount val="1"/>
                <c:pt idx="0">
                  <c:v>Strongly agree</c:v>
                </c:pt>
              </c:strCache>
            </c:strRef>
          </c:tx>
          <c:spPr>
            <a:solidFill>
              <a:srgbClr val="104270"/>
            </a:solidFill>
            <a:ln>
              <a:noFill/>
            </a:ln>
          </c:spPr>
          <c:invertIfNegative val="0"/>
          <c:dPt>
            <c:idx val="1"/>
            <c:invertIfNegative val="0"/>
            <c:bubble3D val="0"/>
            <c:extLst>
              <c:ext xmlns:c16="http://schemas.microsoft.com/office/drawing/2014/chart" uri="{C3380CC4-5D6E-409C-BE32-E72D297353CC}">
                <c16:uniqueId val="{00000000-DFB9-48A2-9D84-F7D807ED3145}"/>
              </c:ext>
            </c:extLst>
          </c:dPt>
          <c:dPt>
            <c:idx val="2"/>
            <c:invertIfNegative val="0"/>
            <c:bubble3D val="0"/>
            <c:extLst>
              <c:ext xmlns:c16="http://schemas.microsoft.com/office/drawing/2014/chart" uri="{C3380CC4-5D6E-409C-BE32-E72D297353CC}">
                <c16:uniqueId val="{00000001-DFB9-48A2-9D84-F7D807ED3145}"/>
              </c:ext>
            </c:extLst>
          </c:dPt>
          <c:dLbls>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All</c:v>
                </c:pt>
                <c:pt idx="1">
                  <c:v>Gen Z</c:v>
                </c:pt>
                <c:pt idx="2">
                  <c:v>Gen Y</c:v>
                </c:pt>
                <c:pt idx="3">
                  <c:v>Gen X</c:v>
                </c:pt>
                <c:pt idx="4">
                  <c:v>Boomers</c:v>
                </c:pt>
                <c:pt idx="5">
                  <c:v>Silents</c:v>
                </c:pt>
              </c:strCache>
            </c:strRef>
          </c:cat>
          <c:val>
            <c:numRef>
              <c:f>Sheet1!$B$2:$B$7</c:f>
              <c:numCache>
                <c:formatCode>0%</c:formatCode>
                <c:ptCount val="6"/>
                <c:pt idx="0">
                  <c:v>0.41</c:v>
                </c:pt>
                <c:pt idx="1">
                  <c:v>0.09</c:v>
                </c:pt>
                <c:pt idx="2">
                  <c:v>0.28999999999999998</c:v>
                </c:pt>
                <c:pt idx="3">
                  <c:v>0.35</c:v>
                </c:pt>
                <c:pt idx="4">
                  <c:v>0.55000000000000004</c:v>
                </c:pt>
                <c:pt idx="5">
                  <c:v>0.77</c:v>
                </c:pt>
              </c:numCache>
            </c:numRef>
          </c:val>
          <c:extLst>
            <c:ext xmlns:c16="http://schemas.microsoft.com/office/drawing/2014/chart" uri="{C3380CC4-5D6E-409C-BE32-E72D297353CC}">
              <c16:uniqueId val="{00000002-DFB9-48A2-9D84-F7D807ED3145}"/>
            </c:ext>
          </c:extLst>
        </c:ser>
        <c:ser>
          <c:idx val="1"/>
          <c:order val="1"/>
          <c:tx>
            <c:strRef>
              <c:f>Sheet1!$C$1</c:f>
              <c:strCache>
                <c:ptCount val="1"/>
                <c:pt idx="0">
                  <c:v>Somewhat agree</c:v>
                </c:pt>
              </c:strCache>
            </c:strRef>
          </c:tx>
          <c:spPr>
            <a:solidFill>
              <a:schemeClr val="accent1">
                <a:lumMod val="20000"/>
                <a:lumOff val="80000"/>
              </a:schemeClr>
            </a:solidFill>
            <a:ln>
              <a:noFill/>
            </a:ln>
          </c:spPr>
          <c:invertIfNegative val="0"/>
          <c:dLbls>
            <c:dLbl>
              <c:idx val="5"/>
              <c:layout>
                <c:manualLayout>
                  <c:x val="-1.1491096492955948E-16"/>
                  <c:y val="1.90459508308533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FB9-48A2-9D84-F7D807ED3145}"/>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All</c:v>
                </c:pt>
                <c:pt idx="1">
                  <c:v>Gen Z</c:v>
                </c:pt>
                <c:pt idx="2">
                  <c:v>Gen Y</c:v>
                </c:pt>
                <c:pt idx="3">
                  <c:v>Gen X</c:v>
                </c:pt>
                <c:pt idx="4">
                  <c:v>Boomers</c:v>
                </c:pt>
                <c:pt idx="5">
                  <c:v>Silents</c:v>
                </c:pt>
              </c:strCache>
            </c:strRef>
          </c:cat>
          <c:val>
            <c:numRef>
              <c:f>Sheet1!$C$2:$C$7</c:f>
              <c:numCache>
                <c:formatCode>0%</c:formatCode>
                <c:ptCount val="6"/>
                <c:pt idx="0">
                  <c:v>0.22</c:v>
                </c:pt>
                <c:pt idx="1">
                  <c:v>0.22</c:v>
                </c:pt>
                <c:pt idx="2">
                  <c:v>0.25</c:v>
                </c:pt>
                <c:pt idx="3">
                  <c:v>0.26</c:v>
                </c:pt>
                <c:pt idx="4">
                  <c:v>0.21</c:v>
                </c:pt>
                <c:pt idx="5">
                  <c:v>0.13</c:v>
                </c:pt>
              </c:numCache>
            </c:numRef>
          </c:val>
          <c:extLst>
            <c:ext xmlns:c16="http://schemas.microsoft.com/office/drawing/2014/chart" uri="{C3380CC4-5D6E-409C-BE32-E72D297353CC}">
              <c16:uniqueId val="{00000004-DFB9-48A2-9D84-F7D807ED3145}"/>
            </c:ext>
          </c:extLst>
        </c:ser>
        <c:dLbls>
          <c:showLegendKey val="0"/>
          <c:showVal val="0"/>
          <c:showCatName val="0"/>
          <c:showSerName val="0"/>
          <c:showPercent val="0"/>
          <c:showBubbleSize val="0"/>
        </c:dLbls>
        <c:gapWidth val="69"/>
        <c:overlap val="100"/>
        <c:axId val="326178912"/>
        <c:axId val="326179472"/>
      </c:barChart>
      <c:catAx>
        <c:axId val="326178912"/>
        <c:scaling>
          <c:orientation val="minMax"/>
        </c:scaling>
        <c:delete val="0"/>
        <c:axPos val="b"/>
        <c:numFmt formatCode="General" sourceLinked="0"/>
        <c:majorTickMark val="out"/>
        <c:minorTickMark val="none"/>
        <c:tickLblPos val="nextTo"/>
        <c:txPr>
          <a:bodyPr/>
          <a:lstStyle/>
          <a:p>
            <a:pPr>
              <a:defRPr sz="1200"/>
            </a:pPr>
            <a:endParaRPr lang="en-US"/>
          </a:p>
        </c:txPr>
        <c:crossAx val="326179472"/>
        <c:crosses val="autoZero"/>
        <c:auto val="1"/>
        <c:lblAlgn val="ctr"/>
        <c:lblOffset val="100"/>
        <c:noMultiLvlLbl val="0"/>
      </c:catAx>
      <c:valAx>
        <c:axId val="326179472"/>
        <c:scaling>
          <c:orientation val="minMax"/>
          <c:max val="0.85000000000000009"/>
          <c:min val="0"/>
        </c:scaling>
        <c:delete val="1"/>
        <c:axPos val="l"/>
        <c:numFmt formatCode="0%" sourceLinked="1"/>
        <c:majorTickMark val="out"/>
        <c:minorTickMark val="none"/>
        <c:tickLblPos val="nextTo"/>
        <c:crossAx val="326178912"/>
        <c:crosses val="autoZero"/>
        <c:crossBetween val="between"/>
        <c:majorUnit val="0.2"/>
      </c:valAx>
    </c:plotArea>
    <c:legend>
      <c:legendPos val="t"/>
      <c:layout>
        <c:manualLayout>
          <c:xMode val="edge"/>
          <c:yMode val="edge"/>
          <c:x val="0.1164119924365714"/>
          <c:y val="5.6170628220102419E-3"/>
          <c:w val="0.76717620525473718"/>
          <c:h val="8.8208160001180869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854617547941117E-3"/>
          <c:y val="7.2243936486771684E-3"/>
          <c:w val="0.99360572150293403"/>
          <c:h val="0.83516205318827064"/>
        </c:manualLayout>
      </c:layout>
      <c:barChart>
        <c:barDir val="col"/>
        <c:grouping val="clustered"/>
        <c:varyColors val="0"/>
        <c:ser>
          <c:idx val="1"/>
          <c:order val="0"/>
          <c:tx>
            <c:strRef>
              <c:f>Sheet1!$C$1</c:f>
              <c:strCache>
                <c:ptCount val="1"/>
                <c:pt idx="0">
                  <c:v>Column1</c:v>
                </c:pt>
              </c:strCache>
            </c:strRef>
          </c:tx>
          <c:invertIfNegative val="0"/>
          <c:cat>
            <c:strRef>
              <c:f>Sheet1!$A$2:$A$4</c:f>
              <c:strCache>
                <c:ptCount val="3"/>
                <c:pt idx="0">
                  <c:v>Strongly/Somewhat agree</c:v>
                </c:pt>
                <c:pt idx="1">
                  <c:v>Neither agree nor disagree</c:v>
                </c:pt>
                <c:pt idx="2">
                  <c:v>Strongly/Somewhat disagree</c:v>
                </c:pt>
              </c:strCache>
            </c:strRef>
          </c:cat>
          <c:val>
            <c:numRef>
              <c:f>Sheet1!$C$2:$C$4</c:f>
              <c:numCache>
                <c:formatCode>General</c:formatCode>
                <c:ptCount val="3"/>
              </c:numCache>
            </c:numRef>
          </c:val>
          <c:extLst>
            <c:ext xmlns:c16="http://schemas.microsoft.com/office/drawing/2014/chart" uri="{C3380CC4-5D6E-409C-BE32-E72D297353CC}">
              <c16:uniqueId val="{00000005-DA1D-4D0D-A85D-4EB904D0C285}"/>
            </c:ext>
          </c:extLst>
        </c:ser>
        <c:ser>
          <c:idx val="2"/>
          <c:order val="1"/>
          <c:tx>
            <c:strRef>
              <c:f>Sheet1!$D$1</c:f>
              <c:strCache>
                <c:ptCount val="1"/>
                <c:pt idx="0">
                  <c:v>Column2</c:v>
                </c:pt>
              </c:strCache>
            </c:strRef>
          </c:tx>
          <c:invertIfNegative val="0"/>
          <c:cat>
            <c:strRef>
              <c:f>Sheet1!$A$2:$A$4</c:f>
              <c:strCache>
                <c:ptCount val="3"/>
                <c:pt idx="0">
                  <c:v>Strongly/Somewhat agree</c:v>
                </c:pt>
                <c:pt idx="1">
                  <c:v>Neither agree nor disagree</c:v>
                </c:pt>
                <c:pt idx="2">
                  <c:v>Strongly/Somewhat disagree</c:v>
                </c:pt>
              </c:strCache>
            </c:strRef>
          </c:cat>
          <c:val>
            <c:numRef>
              <c:f>Sheet1!$D$2:$D$4</c:f>
              <c:numCache>
                <c:formatCode>General</c:formatCode>
                <c:ptCount val="3"/>
              </c:numCache>
            </c:numRef>
          </c:val>
          <c:extLst>
            <c:ext xmlns:c16="http://schemas.microsoft.com/office/drawing/2014/chart" uri="{C3380CC4-5D6E-409C-BE32-E72D297353CC}">
              <c16:uniqueId val="{00000006-DA1D-4D0D-A85D-4EB904D0C285}"/>
            </c:ext>
          </c:extLst>
        </c:ser>
        <c:dLbls>
          <c:showLegendKey val="0"/>
          <c:showVal val="0"/>
          <c:showCatName val="0"/>
          <c:showSerName val="0"/>
          <c:showPercent val="0"/>
          <c:showBubbleSize val="0"/>
        </c:dLbls>
        <c:gapWidth val="125"/>
        <c:overlap val="100"/>
        <c:axId val="325491264"/>
        <c:axId val="325491824"/>
      </c:barChart>
      <c:catAx>
        <c:axId val="325491264"/>
        <c:scaling>
          <c:orientation val="minMax"/>
        </c:scaling>
        <c:delete val="1"/>
        <c:axPos val="b"/>
        <c:numFmt formatCode="General" sourceLinked="0"/>
        <c:majorTickMark val="out"/>
        <c:minorTickMark val="none"/>
        <c:tickLblPos val="nextTo"/>
        <c:crossAx val="325491824"/>
        <c:crosses val="autoZero"/>
        <c:auto val="1"/>
        <c:lblAlgn val="ctr"/>
        <c:lblOffset val="100"/>
        <c:noMultiLvlLbl val="0"/>
      </c:catAx>
      <c:valAx>
        <c:axId val="325491824"/>
        <c:scaling>
          <c:orientation val="minMax"/>
          <c:max val="0.85000000000000009"/>
          <c:min val="0"/>
        </c:scaling>
        <c:delete val="1"/>
        <c:axPos val="l"/>
        <c:numFmt formatCode="General" sourceLinked="1"/>
        <c:majorTickMark val="out"/>
        <c:minorTickMark val="none"/>
        <c:tickLblPos val="nextTo"/>
        <c:crossAx val="325491264"/>
        <c:crosses val="autoZero"/>
        <c:crossBetween val="between"/>
        <c:majorUnit val="0.2"/>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072623199187363E-3"/>
          <c:y val="5.7714845326731032E-2"/>
          <c:w val="0.99759273768008128"/>
          <c:h val="0.76300733346538863"/>
        </c:manualLayout>
      </c:layout>
      <c:barChart>
        <c:barDir val="col"/>
        <c:grouping val="clustered"/>
        <c:varyColors val="0"/>
        <c:ser>
          <c:idx val="1"/>
          <c:order val="0"/>
          <c:tx>
            <c:strRef>
              <c:f>Sheet1!$C$1</c:f>
              <c:strCache>
                <c:ptCount val="1"/>
                <c:pt idx="0">
                  <c:v>Column1</c:v>
                </c:pt>
              </c:strCache>
            </c:strRef>
          </c:tx>
          <c:invertIfNegative val="0"/>
          <c:cat>
            <c:strRef>
              <c:f>Sheet1!$A$2:$A$4</c:f>
              <c:strCache>
                <c:ptCount val="3"/>
                <c:pt idx="0">
                  <c:v>Strongly/Somewhat agree</c:v>
                </c:pt>
                <c:pt idx="1">
                  <c:v>Neither agree nor disagree</c:v>
                </c:pt>
                <c:pt idx="2">
                  <c:v>Strongly/Somewhat disagree</c:v>
                </c:pt>
              </c:strCache>
            </c:strRef>
          </c:cat>
          <c:val>
            <c:numRef>
              <c:f>Sheet1!$C$2:$C$4</c:f>
              <c:numCache>
                <c:formatCode>General</c:formatCode>
                <c:ptCount val="3"/>
              </c:numCache>
            </c:numRef>
          </c:val>
          <c:extLst>
            <c:ext xmlns:c16="http://schemas.microsoft.com/office/drawing/2014/chart" uri="{C3380CC4-5D6E-409C-BE32-E72D297353CC}">
              <c16:uniqueId val="{00000005-758D-4FE1-9189-339F7067E552}"/>
            </c:ext>
          </c:extLst>
        </c:ser>
        <c:ser>
          <c:idx val="2"/>
          <c:order val="1"/>
          <c:tx>
            <c:strRef>
              <c:f>Sheet1!$D$1</c:f>
              <c:strCache>
                <c:ptCount val="1"/>
                <c:pt idx="0">
                  <c:v>Column2</c:v>
                </c:pt>
              </c:strCache>
            </c:strRef>
          </c:tx>
          <c:invertIfNegative val="0"/>
          <c:cat>
            <c:strRef>
              <c:f>Sheet1!$A$2:$A$4</c:f>
              <c:strCache>
                <c:ptCount val="3"/>
                <c:pt idx="0">
                  <c:v>Strongly/Somewhat agree</c:v>
                </c:pt>
                <c:pt idx="1">
                  <c:v>Neither agree nor disagree</c:v>
                </c:pt>
                <c:pt idx="2">
                  <c:v>Strongly/Somewhat disagree</c:v>
                </c:pt>
              </c:strCache>
            </c:strRef>
          </c:cat>
          <c:val>
            <c:numRef>
              <c:f>Sheet1!$D$2:$D$4</c:f>
              <c:numCache>
                <c:formatCode>General</c:formatCode>
                <c:ptCount val="3"/>
              </c:numCache>
            </c:numRef>
          </c:val>
          <c:extLst>
            <c:ext xmlns:c16="http://schemas.microsoft.com/office/drawing/2014/chart" uri="{C3380CC4-5D6E-409C-BE32-E72D297353CC}">
              <c16:uniqueId val="{00000006-758D-4FE1-9189-339F7067E552}"/>
            </c:ext>
          </c:extLst>
        </c:ser>
        <c:dLbls>
          <c:showLegendKey val="0"/>
          <c:showVal val="0"/>
          <c:showCatName val="0"/>
          <c:showSerName val="0"/>
          <c:showPercent val="0"/>
          <c:showBubbleSize val="0"/>
        </c:dLbls>
        <c:gapWidth val="125"/>
        <c:overlap val="100"/>
        <c:axId val="82587776"/>
        <c:axId val="82588336"/>
      </c:barChart>
      <c:catAx>
        <c:axId val="82587776"/>
        <c:scaling>
          <c:orientation val="minMax"/>
        </c:scaling>
        <c:delete val="1"/>
        <c:axPos val="b"/>
        <c:numFmt formatCode="General" sourceLinked="0"/>
        <c:majorTickMark val="out"/>
        <c:minorTickMark val="none"/>
        <c:tickLblPos val="nextTo"/>
        <c:crossAx val="82588336"/>
        <c:crosses val="autoZero"/>
        <c:auto val="1"/>
        <c:lblAlgn val="ctr"/>
        <c:lblOffset val="100"/>
        <c:noMultiLvlLbl val="0"/>
      </c:catAx>
      <c:valAx>
        <c:axId val="82588336"/>
        <c:scaling>
          <c:orientation val="minMax"/>
          <c:max val="0.85000000000000009"/>
          <c:min val="0"/>
        </c:scaling>
        <c:delete val="1"/>
        <c:axPos val="l"/>
        <c:numFmt formatCode="General" sourceLinked="1"/>
        <c:majorTickMark val="out"/>
        <c:minorTickMark val="none"/>
        <c:tickLblPos val="nextTo"/>
        <c:crossAx val="82587776"/>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388863255403832E-2"/>
          <c:y val="0.14334796768293323"/>
          <c:w val="0.89595511558209995"/>
          <c:h val="0.72875978718506529"/>
        </c:manualLayout>
      </c:layout>
      <c:barChart>
        <c:barDir val="col"/>
        <c:grouping val="stacked"/>
        <c:varyColors val="0"/>
        <c:ser>
          <c:idx val="0"/>
          <c:order val="0"/>
          <c:tx>
            <c:strRef>
              <c:f>Sheet1!$B$1</c:f>
              <c:strCache>
                <c:ptCount val="1"/>
                <c:pt idx="0">
                  <c:v>Strongly agree</c:v>
                </c:pt>
              </c:strCache>
            </c:strRef>
          </c:tx>
          <c:spPr>
            <a:solidFill>
              <a:schemeClr val="accent2">
                <a:lumMod val="75000"/>
              </a:schemeClr>
            </a:solidFill>
            <a:ln>
              <a:noFill/>
            </a:ln>
          </c:spPr>
          <c:invertIfNegative val="0"/>
          <c:dPt>
            <c:idx val="1"/>
            <c:invertIfNegative val="0"/>
            <c:bubble3D val="0"/>
            <c:extLst>
              <c:ext xmlns:c16="http://schemas.microsoft.com/office/drawing/2014/chart" uri="{C3380CC4-5D6E-409C-BE32-E72D297353CC}">
                <c16:uniqueId val="{00000000-059B-45A5-8E8F-2ED1754316A7}"/>
              </c:ext>
            </c:extLst>
          </c:dPt>
          <c:dPt>
            <c:idx val="2"/>
            <c:invertIfNegative val="0"/>
            <c:bubble3D val="0"/>
            <c:extLst>
              <c:ext xmlns:c16="http://schemas.microsoft.com/office/drawing/2014/chart" uri="{C3380CC4-5D6E-409C-BE32-E72D297353CC}">
                <c16:uniqueId val="{00000001-059B-45A5-8E8F-2ED1754316A7}"/>
              </c:ext>
            </c:extLst>
          </c:dPt>
          <c:dLbls>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All other states</c:v>
                </c:pt>
                <c:pt idx="1">
                  <c:v>CA</c:v>
                </c:pt>
              </c:strCache>
            </c:strRef>
          </c:cat>
          <c:val>
            <c:numRef>
              <c:f>Sheet1!$B$2:$B$3</c:f>
              <c:numCache>
                <c:formatCode>0%</c:formatCode>
                <c:ptCount val="2"/>
                <c:pt idx="0">
                  <c:v>0.43</c:v>
                </c:pt>
                <c:pt idx="1">
                  <c:v>0.26</c:v>
                </c:pt>
              </c:numCache>
            </c:numRef>
          </c:val>
          <c:extLst>
            <c:ext xmlns:c16="http://schemas.microsoft.com/office/drawing/2014/chart" uri="{C3380CC4-5D6E-409C-BE32-E72D297353CC}">
              <c16:uniqueId val="{00000002-059B-45A5-8E8F-2ED1754316A7}"/>
            </c:ext>
          </c:extLst>
        </c:ser>
        <c:ser>
          <c:idx val="1"/>
          <c:order val="1"/>
          <c:tx>
            <c:strRef>
              <c:f>Sheet1!$C$1</c:f>
              <c:strCache>
                <c:ptCount val="1"/>
                <c:pt idx="0">
                  <c:v>Somewhat agree</c:v>
                </c:pt>
              </c:strCache>
            </c:strRef>
          </c:tx>
          <c:spPr>
            <a:solidFill>
              <a:schemeClr val="accent2">
                <a:lumMod val="40000"/>
                <a:lumOff val="60000"/>
              </a:schemeClr>
            </a:solidFill>
            <a:ln>
              <a:noFill/>
            </a:ln>
          </c:spPr>
          <c:invertIfNegative val="0"/>
          <c:dLbls>
            <c:dLbl>
              <c:idx val="5"/>
              <c:layout>
                <c:manualLayout>
                  <c:x val="0"/>
                  <c:y val="1.96540880503144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59B-45A5-8E8F-2ED1754316A7}"/>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All other states</c:v>
                </c:pt>
                <c:pt idx="1">
                  <c:v>CA</c:v>
                </c:pt>
              </c:strCache>
            </c:strRef>
          </c:cat>
          <c:val>
            <c:numRef>
              <c:f>Sheet1!$C$2:$C$3</c:f>
              <c:numCache>
                <c:formatCode>0%</c:formatCode>
                <c:ptCount val="2"/>
                <c:pt idx="0">
                  <c:v>0.25</c:v>
                </c:pt>
                <c:pt idx="1">
                  <c:v>0.39</c:v>
                </c:pt>
              </c:numCache>
            </c:numRef>
          </c:val>
          <c:extLst>
            <c:ext xmlns:c16="http://schemas.microsoft.com/office/drawing/2014/chart" uri="{C3380CC4-5D6E-409C-BE32-E72D297353CC}">
              <c16:uniqueId val="{00000004-059B-45A5-8E8F-2ED1754316A7}"/>
            </c:ext>
          </c:extLst>
        </c:ser>
        <c:dLbls>
          <c:showLegendKey val="0"/>
          <c:showVal val="0"/>
          <c:showCatName val="0"/>
          <c:showSerName val="0"/>
          <c:showPercent val="0"/>
          <c:showBubbleSize val="0"/>
        </c:dLbls>
        <c:gapWidth val="200"/>
        <c:overlap val="100"/>
        <c:axId val="326149072"/>
        <c:axId val="326149632"/>
      </c:barChart>
      <c:catAx>
        <c:axId val="326149072"/>
        <c:scaling>
          <c:orientation val="minMax"/>
        </c:scaling>
        <c:delete val="0"/>
        <c:axPos val="b"/>
        <c:numFmt formatCode="General" sourceLinked="0"/>
        <c:majorTickMark val="out"/>
        <c:minorTickMark val="none"/>
        <c:tickLblPos val="nextTo"/>
        <c:txPr>
          <a:bodyPr/>
          <a:lstStyle/>
          <a:p>
            <a:pPr>
              <a:defRPr sz="1200"/>
            </a:pPr>
            <a:endParaRPr lang="en-US"/>
          </a:p>
        </c:txPr>
        <c:crossAx val="326149632"/>
        <c:crosses val="autoZero"/>
        <c:auto val="1"/>
        <c:lblAlgn val="ctr"/>
        <c:lblOffset val="100"/>
        <c:noMultiLvlLbl val="0"/>
      </c:catAx>
      <c:valAx>
        <c:axId val="326149632"/>
        <c:scaling>
          <c:orientation val="minMax"/>
          <c:max val="0.85000000000000009"/>
          <c:min val="0"/>
        </c:scaling>
        <c:delete val="1"/>
        <c:axPos val="l"/>
        <c:numFmt formatCode="0%" sourceLinked="1"/>
        <c:majorTickMark val="out"/>
        <c:minorTickMark val="none"/>
        <c:tickLblPos val="nextTo"/>
        <c:crossAx val="326149072"/>
        <c:crosses val="autoZero"/>
        <c:crossBetween val="between"/>
        <c:majorUnit val="0.2"/>
      </c:valAx>
    </c:plotArea>
    <c:legend>
      <c:legendPos val="t"/>
      <c:layout>
        <c:manualLayout>
          <c:xMode val="edge"/>
          <c:yMode val="edge"/>
          <c:x val="0.12794570247423953"/>
          <c:y val="0"/>
          <c:w val="0.72702727758893682"/>
          <c:h val="7.1597101590445425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388863255403832E-2"/>
          <c:y val="0.14334796768293323"/>
          <c:w val="0.89595511558209995"/>
          <c:h val="0.72875978718506529"/>
        </c:manualLayout>
      </c:layout>
      <c:barChart>
        <c:barDir val="col"/>
        <c:grouping val="stacked"/>
        <c:varyColors val="0"/>
        <c:ser>
          <c:idx val="0"/>
          <c:order val="0"/>
          <c:tx>
            <c:strRef>
              <c:f>Sheet1!$B$1</c:f>
              <c:strCache>
                <c:ptCount val="1"/>
                <c:pt idx="0">
                  <c:v>Strongly agree</c:v>
                </c:pt>
              </c:strCache>
            </c:strRef>
          </c:tx>
          <c:spPr>
            <a:solidFill>
              <a:schemeClr val="accent2">
                <a:lumMod val="75000"/>
              </a:schemeClr>
            </a:solidFill>
            <a:ln>
              <a:noFill/>
            </a:ln>
          </c:spPr>
          <c:invertIfNegative val="0"/>
          <c:dPt>
            <c:idx val="1"/>
            <c:invertIfNegative val="0"/>
            <c:bubble3D val="0"/>
            <c:extLst>
              <c:ext xmlns:c16="http://schemas.microsoft.com/office/drawing/2014/chart" uri="{C3380CC4-5D6E-409C-BE32-E72D297353CC}">
                <c16:uniqueId val="{00000000-9D71-497D-A9F3-853B2C7E6417}"/>
              </c:ext>
            </c:extLst>
          </c:dPt>
          <c:dPt>
            <c:idx val="2"/>
            <c:invertIfNegative val="0"/>
            <c:bubble3D val="0"/>
            <c:extLst>
              <c:ext xmlns:c16="http://schemas.microsoft.com/office/drawing/2014/chart" uri="{C3380CC4-5D6E-409C-BE32-E72D297353CC}">
                <c16:uniqueId val="{00000001-9D71-497D-A9F3-853B2C7E6417}"/>
              </c:ext>
            </c:extLst>
          </c:dPt>
          <c:dLbls>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All other states</c:v>
                </c:pt>
                <c:pt idx="1">
                  <c:v>CA</c:v>
                </c:pt>
              </c:strCache>
            </c:strRef>
          </c:cat>
          <c:val>
            <c:numRef>
              <c:f>Sheet1!$B$2:$B$3</c:f>
              <c:numCache>
                <c:formatCode>0%</c:formatCode>
                <c:ptCount val="2"/>
                <c:pt idx="0">
                  <c:v>0.42</c:v>
                </c:pt>
                <c:pt idx="1">
                  <c:v>0.25</c:v>
                </c:pt>
              </c:numCache>
            </c:numRef>
          </c:val>
          <c:extLst>
            <c:ext xmlns:c16="http://schemas.microsoft.com/office/drawing/2014/chart" uri="{C3380CC4-5D6E-409C-BE32-E72D297353CC}">
              <c16:uniqueId val="{00000002-9D71-497D-A9F3-853B2C7E6417}"/>
            </c:ext>
          </c:extLst>
        </c:ser>
        <c:ser>
          <c:idx val="1"/>
          <c:order val="1"/>
          <c:tx>
            <c:strRef>
              <c:f>Sheet1!$C$1</c:f>
              <c:strCache>
                <c:ptCount val="1"/>
                <c:pt idx="0">
                  <c:v>Somewhat agree</c:v>
                </c:pt>
              </c:strCache>
            </c:strRef>
          </c:tx>
          <c:spPr>
            <a:solidFill>
              <a:schemeClr val="accent2">
                <a:lumMod val="40000"/>
                <a:lumOff val="60000"/>
              </a:schemeClr>
            </a:solidFill>
            <a:ln>
              <a:noFill/>
            </a:ln>
          </c:spPr>
          <c:invertIfNegative val="0"/>
          <c:dLbls>
            <c:dLbl>
              <c:idx val="5"/>
              <c:layout>
                <c:manualLayout>
                  <c:x val="0"/>
                  <c:y val="1.96540880503144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D71-497D-A9F3-853B2C7E6417}"/>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All other states</c:v>
                </c:pt>
                <c:pt idx="1">
                  <c:v>CA</c:v>
                </c:pt>
              </c:strCache>
            </c:strRef>
          </c:cat>
          <c:val>
            <c:numRef>
              <c:f>Sheet1!$C$2:$C$3</c:f>
              <c:numCache>
                <c:formatCode>0%</c:formatCode>
                <c:ptCount val="2"/>
                <c:pt idx="0">
                  <c:v>0.22</c:v>
                </c:pt>
                <c:pt idx="1">
                  <c:v>0.28999999999999998</c:v>
                </c:pt>
              </c:numCache>
            </c:numRef>
          </c:val>
          <c:extLst>
            <c:ext xmlns:c16="http://schemas.microsoft.com/office/drawing/2014/chart" uri="{C3380CC4-5D6E-409C-BE32-E72D297353CC}">
              <c16:uniqueId val="{00000004-9D71-497D-A9F3-853B2C7E6417}"/>
            </c:ext>
          </c:extLst>
        </c:ser>
        <c:dLbls>
          <c:showLegendKey val="0"/>
          <c:showVal val="0"/>
          <c:showCatName val="0"/>
          <c:showSerName val="0"/>
          <c:showPercent val="0"/>
          <c:showBubbleSize val="0"/>
        </c:dLbls>
        <c:gapWidth val="200"/>
        <c:overlap val="100"/>
        <c:axId val="326149072"/>
        <c:axId val="326149632"/>
      </c:barChart>
      <c:catAx>
        <c:axId val="326149072"/>
        <c:scaling>
          <c:orientation val="minMax"/>
        </c:scaling>
        <c:delete val="0"/>
        <c:axPos val="b"/>
        <c:numFmt formatCode="General" sourceLinked="0"/>
        <c:majorTickMark val="out"/>
        <c:minorTickMark val="none"/>
        <c:tickLblPos val="nextTo"/>
        <c:txPr>
          <a:bodyPr/>
          <a:lstStyle/>
          <a:p>
            <a:pPr>
              <a:defRPr sz="1200"/>
            </a:pPr>
            <a:endParaRPr lang="en-US"/>
          </a:p>
        </c:txPr>
        <c:crossAx val="326149632"/>
        <c:crosses val="autoZero"/>
        <c:auto val="1"/>
        <c:lblAlgn val="ctr"/>
        <c:lblOffset val="100"/>
        <c:noMultiLvlLbl val="0"/>
      </c:catAx>
      <c:valAx>
        <c:axId val="326149632"/>
        <c:scaling>
          <c:orientation val="minMax"/>
          <c:max val="0.85000000000000009"/>
          <c:min val="0"/>
        </c:scaling>
        <c:delete val="1"/>
        <c:axPos val="l"/>
        <c:numFmt formatCode="0%" sourceLinked="1"/>
        <c:majorTickMark val="out"/>
        <c:minorTickMark val="none"/>
        <c:tickLblPos val="nextTo"/>
        <c:crossAx val="326149072"/>
        <c:crosses val="autoZero"/>
        <c:crossBetween val="between"/>
        <c:majorUnit val="0.2"/>
      </c:valAx>
    </c:plotArea>
    <c:legend>
      <c:legendPos val="t"/>
      <c:layout>
        <c:manualLayout>
          <c:xMode val="edge"/>
          <c:yMode val="edge"/>
          <c:x val="0.12794570247423953"/>
          <c:y val="0"/>
          <c:w val="0.72702727758893682"/>
          <c:h val="7.1597101590445425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072623199187363E-3"/>
          <c:y val="5.7714845326731032E-2"/>
          <c:w val="0.99759273768008128"/>
          <c:h val="0.76300733346538863"/>
        </c:manualLayout>
      </c:layout>
      <c:barChart>
        <c:barDir val="col"/>
        <c:grouping val="clustered"/>
        <c:varyColors val="0"/>
        <c:ser>
          <c:idx val="1"/>
          <c:order val="0"/>
          <c:tx>
            <c:strRef>
              <c:f>Sheet1!$C$1</c:f>
              <c:strCache>
                <c:ptCount val="1"/>
                <c:pt idx="0">
                  <c:v>Column1</c:v>
                </c:pt>
              </c:strCache>
            </c:strRef>
          </c:tx>
          <c:invertIfNegative val="0"/>
          <c:cat>
            <c:strRef>
              <c:f>Sheet1!$A$2:$A$4</c:f>
              <c:strCache>
                <c:ptCount val="3"/>
                <c:pt idx="0">
                  <c:v>Strongly/Somewhat agree</c:v>
                </c:pt>
                <c:pt idx="1">
                  <c:v>Neither agree nor disagree</c:v>
                </c:pt>
                <c:pt idx="2">
                  <c:v>Strongly/Somewhat disagree</c:v>
                </c:pt>
              </c:strCache>
            </c:strRef>
          </c:cat>
          <c:val>
            <c:numRef>
              <c:f>Sheet1!$C$2:$C$4</c:f>
              <c:numCache>
                <c:formatCode>General</c:formatCode>
                <c:ptCount val="3"/>
              </c:numCache>
            </c:numRef>
          </c:val>
          <c:extLst>
            <c:ext xmlns:c16="http://schemas.microsoft.com/office/drawing/2014/chart" uri="{C3380CC4-5D6E-409C-BE32-E72D297353CC}">
              <c16:uniqueId val="{00000005-758D-4FE1-9189-339F7067E552}"/>
            </c:ext>
          </c:extLst>
        </c:ser>
        <c:ser>
          <c:idx val="2"/>
          <c:order val="1"/>
          <c:tx>
            <c:strRef>
              <c:f>Sheet1!$D$1</c:f>
              <c:strCache>
                <c:ptCount val="1"/>
                <c:pt idx="0">
                  <c:v>Column2</c:v>
                </c:pt>
              </c:strCache>
            </c:strRef>
          </c:tx>
          <c:invertIfNegative val="0"/>
          <c:cat>
            <c:strRef>
              <c:f>Sheet1!$A$2:$A$4</c:f>
              <c:strCache>
                <c:ptCount val="3"/>
                <c:pt idx="0">
                  <c:v>Strongly/Somewhat agree</c:v>
                </c:pt>
                <c:pt idx="1">
                  <c:v>Neither agree nor disagree</c:v>
                </c:pt>
                <c:pt idx="2">
                  <c:v>Strongly/Somewhat disagree</c:v>
                </c:pt>
              </c:strCache>
            </c:strRef>
          </c:cat>
          <c:val>
            <c:numRef>
              <c:f>Sheet1!$D$2:$D$4</c:f>
              <c:numCache>
                <c:formatCode>General</c:formatCode>
                <c:ptCount val="3"/>
              </c:numCache>
            </c:numRef>
          </c:val>
          <c:extLst>
            <c:ext xmlns:c16="http://schemas.microsoft.com/office/drawing/2014/chart" uri="{C3380CC4-5D6E-409C-BE32-E72D297353CC}">
              <c16:uniqueId val="{00000006-758D-4FE1-9189-339F7067E552}"/>
            </c:ext>
          </c:extLst>
        </c:ser>
        <c:dLbls>
          <c:showLegendKey val="0"/>
          <c:showVal val="0"/>
          <c:showCatName val="0"/>
          <c:showSerName val="0"/>
          <c:showPercent val="0"/>
          <c:showBubbleSize val="0"/>
        </c:dLbls>
        <c:gapWidth val="125"/>
        <c:overlap val="100"/>
        <c:axId val="82587776"/>
        <c:axId val="82588336"/>
      </c:barChart>
      <c:catAx>
        <c:axId val="82587776"/>
        <c:scaling>
          <c:orientation val="minMax"/>
        </c:scaling>
        <c:delete val="1"/>
        <c:axPos val="b"/>
        <c:numFmt formatCode="General" sourceLinked="0"/>
        <c:majorTickMark val="out"/>
        <c:minorTickMark val="none"/>
        <c:tickLblPos val="nextTo"/>
        <c:crossAx val="82588336"/>
        <c:crosses val="autoZero"/>
        <c:auto val="1"/>
        <c:lblAlgn val="ctr"/>
        <c:lblOffset val="100"/>
        <c:noMultiLvlLbl val="0"/>
      </c:catAx>
      <c:valAx>
        <c:axId val="82588336"/>
        <c:scaling>
          <c:orientation val="minMax"/>
          <c:max val="0.85000000000000009"/>
          <c:min val="0"/>
        </c:scaling>
        <c:delete val="1"/>
        <c:axPos val="l"/>
        <c:numFmt formatCode="General" sourceLinked="1"/>
        <c:majorTickMark val="out"/>
        <c:minorTickMark val="none"/>
        <c:tickLblPos val="nextTo"/>
        <c:crossAx val="82587776"/>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0.23536</cdr:x>
      <cdr:y>0.43022</cdr:y>
    </cdr:from>
    <cdr:to>
      <cdr:x>0.30742</cdr:x>
      <cdr:y>0.50279</cdr:y>
    </cdr:to>
    <cdr:sp macro="" textlink="">
      <cdr:nvSpPr>
        <cdr:cNvPr id="2" name="TextBox 1"/>
        <cdr:cNvSpPr txBox="1"/>
      </cdr:nvSpPr>
      <cdr:spPr>
        <a:xfrm xmlns:a="http://schemas.openxmlformats.org/drawingml/2006/main">
          <a:off x="953605" y="1390002"/>
          <a:ext cx="291969" cy="2344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0" dirty="0"/>
            <a:t>42%</a:t>
          </a:r>
        </a:p>
      </cdr:txBody>
    </cdr:sp>
  </cdr:relSizeAnchor>
  <cdr:relSizeAnchor xmlns:cdr="http://schemas.openxmlformats.org/drawingml/2006/chartDrawing">
    <cdr:from>
      <cdr:x>0.68534</cdr:x>
      <cdr:y>0.12474</cdr:y>
    </cdr:from>
    <cdr:to>
      <cdr:x>0.75741</cdr:x>
      <cdr:y>0.19337</cdr:y>
    </cdr:to>
    <cdr:sp macro="" textlink="">
      <cdr:nvSpPr>
        <cdr:cNvPr id="3" name="TextBox 1"/>
        <cdr:cNvSpPr txBox="1"/>
      </cdr:nvSpPr>
      <cdr:spPr>
        <a:xfrm xmlns:a="http://schemas.openxmlformats.org/drawingml/2006/main">
          <a:off x="2776839" y="403036"/>
          <a:ext cx="292009" cy="22173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0" dirty="0"/>
            <a:t>78%</a:t>
          </a:r>
        </a:p>
      </cdr:txBody>
    </cdr:sp>
  </cdr:relSizeAnchor>
</c:userShapes>
</file>

<file path=ppt/drawings/drawing10.xml><?xml version="1.0" encoding="utf-8"?>
<c:userShapes xmlns:c="http://schemas.openxmlformats.org/drawingml/2006/chart">
  <cdr:relSizeAnchor xmlns:cdr="http://schemas.openxmlformats.org/drawingml/2006/chartDrawing">
    <cdr:from>
      <cdr:x>0.24938</cdr:x>
      <cdr:y>0.29364</cdr:y>
    </cdr:from>
    <cdr:to>
      <cdr:x>0.32144</cdr:x>
      <cdr:y>0.36621</cdr:y>
    </cdr:to>
    <cdr:sp macro="" textlink="">
      <cdr:nvSpPr>
        <cdr:cNvPr id="2" name="TextBox 1"/>
        <cdr:cNvSpPr txBox="1"/>
      </cdr:nvSpPr>
      <cdr:spPr>
        <a:xfrm xmlns:a="http://schemas.openxmlformats.org/drawingml/2006/main">
          <a:off x="1349179" y="1020025"/>
          <a:ext cx="389859" cy="2520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0" dirty="0">
              <a:solidFill>
                <a:schemeClr val="tx1"/>
              </a:solidFill>
            </a:rPr>
            <a:t>51%</a:t>
          </a:r>
        </a:p>
      </cdr:txBody>
    </cdr:sp>
  </cdr:relSizeAnchor>
  <cdr:relSizeAnchor xmlns:cdr="http://schemas.openxmlformats.org/drawingml/2006/chartDrawing">
    <cdr:from>
      <cdr:x>0.68987</cdr:x>
      <cdr:y>0.26348</cdr:y>
    </cdr:from>
    <cdr:to>
      <cdr:x>0.73949</cdr:x>
      <cdr:y>0.32992</cdr:y>
    </cdr:to>
    <cdr:sp macro="" textlink="">
      <cdr:nvSpPr>
        <cdr:cNvPr id="6" name="TextBox 1"/>
        <cdr:cNvSpPr txBox="1"/>
      </cdr:nvSpPr>
      <cdr:spPr>
        <a:xfrm xmlns:a="http://schemas.openxmlformats.org/drawingml/2006/main">
          <a:off x="3732346" y="915274"/>
          <a:ext cx="268454" cy="23079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solidFill>
            </a:rPr>
            <a:t>55%</a:t>
          </a:r>
        </a:p>
      </cdr:txBody>
    </cdr:sp>
  </cdr:relSizeAnchor>
</c:userShapes>
</file>

<file path=ppt/drawings/drawing11.xml><?xml version="1.0" encoding="utf-8"?>
<c:userShapes xmlns:c="http://schemas.openxmlformats.org/drawingml/2006/chart">
  <cdr:relSizeAnchor xmlns:cdr="http://schemas.openxmlformats.org/drawingml/2006/chartDrawing">
    <cdr:from>
      <cdr:x>0.01986</cdr:x>
      <cdr:y>0.27843</cdr:y>
    </cdr:from>
    <cdr:to>
      <cdr:x>0.5152</cdr:x>
      <cdr:y>0.35137</cdr:y>
    </cdr:to>
    <cdr:sp macro="" textlink="">
      <cdr:nvSpPr>
        <cdr:cNvPr id="4" name="TextBox 49"/>
        <cdr:cNvSpPr txBox="1"/>
      </cdr:nvSpPr>
      <cdr:spPr>
        <a:xfrm xmlns:a="http://schemas.openxmlformats.org/drawingml/2006/main">
          <a:off x="122369" y="1292286"/>
          <a:ext cx="3052067"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b="1" dirty="0">
              <a:solidFill>
                <a:schemeClr val="bg1"/>
              </a:solidFill>
              <a:latin typeface="+mn-lt"/>
              <a:cs typeface="Calibri" panose="020F0502020204030204" pitchFamily="34" charset="0"/>
            </a:rPr>
            <a:t>Health and Wellness</a:t>
          </a:r>
        </a:p>
      </cdr:txBody>
    </cdr:sp>
  </cdr:relSizeAnchor>
  <cdr:relSizeAnchor xmlns:cdr="http://schemas.openxmlformats.org/drawingml/2006/chartDrawing">
    <cdr:from>
      <cdr:x>0.02327</cdr:x>
      <cdr:y>0.46192</cdr:y>
    </cdr:from>
    <cdr:to>
      <cdr:x>0.51861</cdr:x>
      <cdr:y>0.53486</cdr:y>
    </cdr:to>
    <cdr:sp macro="" textlink="">
      <cdr:nvSpPr>
        <cdr:cNvPr id="5" name="TextBox 49"/>
        <cdr:cNvSpPr txBox="1"/>
      </cdr:nvSpPr>
      <cdr:spPr>
        <a:xfrm xmlns:a="http://schemas.openxmlformats.org/drawingml/2006/main">
          <a:off x="143380" y="2143923"/>
          <a:ext cx="3052067"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b="1" dirty="0">
              <a:solidFill>
                <a:schemeClr val="bg1"/>
              </a:solidFill>
              <a:latin typeface="+mn-lt"/>
              <a:cs typeface="Calibri" panose="020F0502020204030204" pitchFamily="34" charset="0"/>
            </a:rPr>
            <a:t>Outdoor Spaces &amp; Buildings</a:t>
          </a:r>
        </a:p>
      </cdr:txBody>
    </cdr:sp>
  </cdr:relSizeAnchor>
  <cdr:relSizeAnchor xmlns:cdr="http://schemas.openxmlformats.org/drawingml/2006/chartDrawing">
    <cdr:from>
      <cdr:x>0.01489</cdr:x>
      <cdr:y>0.65337</cdr:y>
    </cdr:from>
    <cdr:to>
      <cdr:x>0.54576</cdr:x>
      <cdr:y>0.72631</cdr:y>
    </cdr:to>
    <cdr:sp macro="" textlink="">
      <cdr:nvSpPr>
        <cdr:cNvPr id="8" name="TextBox 49"/>
        <cdr:cNvSpPr txBox="1"/>
      </cdr:nvSpPr>
      <cdr:spPr>
        <a:xfrm xmlns:a="http://schemas.openxmlformats.org/drawingml/2006/main">
          <a:off x="91746" y="3032506"/>
          <a:ext cx="3270987"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bg1"/>
              </a:solidFill>
              <a:latin typeface="+mn-lt"/>
            </a:rPr>
            <a:t>Health and Wellness</a:t>
          </a:r>
        </a:p>
      </cdr:txBody>
    </cdr:sp>
  </cdr:relSizeAnchor>
  <cdr:relSizeAnchor xmlns:cdr="http://schemas.openxmlformats.org/drawingml/2006/chartDrawing">
    <cdr:from>
      <cdr:x>0.01986</cdr:x>
      <cdr:y>0.8378</cdr:y>
    </cdr:from>
    <cdr:to>
      <cdr:x>0.51077</cdr:x>
      <cdr:y>0.96379</cdr:y>
    </cdr:to>
    <cdr:sp macro="" textlink="">
      <cdr:nvSpPr>
        <cdr:cNvPr id="9" name="TextBox 49"/>
        <cdr:cNvSpPr txBox="1"/>
      </cdr:nvSpPr>
      <cdr:spPr>
        <a:xfrm xmlns:a="http://schemas.openxmlformats.org/drawingml/2006/main">
          <a:off x="122369" y="3888506"/>
          <a:ext cx="3024771"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bg1"/>
              </a:solidFill>
            </a:rPr>
            <a:t>Streets &amp; Sidewalks</a:t>
          </a:r>
        </a:p>
        <a:p xmlns:a="http://schemas.openxmlformats.org/drawingml/2006/main">
          <a:endParaRPr lang="en-US" sz="1600" b="1"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0.23349</cdr:x>
      <cdr:y>0.51633</cdr:y>
    </cdr:from>
    <cdr:to>
      <cdr:x>0.34786</cdr:x>
      <cdr:y>0.60569</cdr:y>
    </cdr:to>
    <cdr:sp macro="" textlink="">
      <cdr:nvSpPr>
        <cdr:cNvPr id="2" name="TextBox 1"/>
        <cdr:cNvSpPr txBox="1"/>
      </cdr:nvSpPr>
      <cdr:spPr>
        <a:xfrm xmlns:a="http://schemas.openxmlformats.org/drawingml/2006/main">
          <a:off x="946187" y="1753691"/>
          <a:ext cx="463469" cy="3035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0" dirty="0"/>
            <a:t>31%</a:t>
          </a:r>
        </a:p>
      </cdr:txBody>
    </cdr:sp>
  </cdr:relSizeAnchor>
  <cdr:relSizeAnchor xmlns:cdr="http://schemas.openxmlformats.org/drawingml/2006/chartDrawing">
    <cdr:from>
      <cdr:x>0.37719</cdr:x>
      <cdr:y>0.33708</cdr:y>
    </cdr:from>
    <cdr:to>
      <cdr:x>0.48729</cdr:x>
      <cdr:y>0.40986</cdr:y>
    </cdr:to>
    <cdr:sp macro="" textlink="">
      <cdr:nvSpPr>
        <cdr:cNvPr id="3" name="TextBox 1"/>
        <cdr:cNvSpPr txBox="1"/>
      </cdr:nvSpPr>
      <cdr:spPr>
        <a:xfrm xmlns:a="http://schemas.openxmlformats.org/drawingml/2006/main">
          <a:off x="1528526" y="1144863"/>
          <a:ext cx="446166" cy="24719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0" dirty="0"/>
            <a:t>54%</a:t>
          </a:r>
        </a:p>
      </cdr:txBody>
    </cdr:sp>
  </cdr:relSizeAnchor>
  <cdr:relSizeAnchor xmlns:cdr="http://schemas.openxmlformats.org/drawingml/2006/chartDrawing">
    <cdr:from>
      <cdr:x>0.08907</cdr:x>
      <cdr:y>0.27892</cdr:y>
    </cdr:from>
    <cdr:to>
      <cdr:x>0.1534</cdr:x>
      <cdr:y>0.34865</cdr:y>
    </cdr:to>
    <cdr:sp macro="" textlink="">
      <cdr:nvSpPr>
        <cdr:cNvPr id="5" name="TextBox 1"/>
        <cdr:cNvSpPr txBox="1"/>
      </cdr:nvSpPr>
      <cdr:spPr>
        <a:xfrm xmlns:a="http://schemas.openxmlformats.org/drawingml/2006/main">
          <a:off x="407097" y="947332"/>
          <a:ext cx="293999" cy="236850"/>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t>63%</a:t>
          </a:r>
        </a:p>
      </cdr:txBody>
    </cdr:sp>
  </cdr:relSizeAnchor>
  <cdr:relSizeAnchor xmlns:cdr="http://schemas.openxmlformats.org/drawingml/2006/chartDrawing">
    <cdr:from>
      <cdr:x>0.53606</cdr:x>
      <cdr:y>0.28767</cdr:y>
    </cdr:from>
    <cdr:to>
      <cdr:x>0.63368</cdr:x>
      <cdr:y>0.35911</cdr:y>
    </cdr:to>
    <cdr:sp macro="" textlink="">
      <cdr:nvSpPr>
        <cdr:cNvPr id="6" name="TextBox 1"/>
        <cdr:cNvSpPr txBox="1"/>
      </cdr:nvSpPr>
      <cdr:spPr>
        <a:xfrm xmlns:a="http://schemas.openxmlformats.org/drawingml/2006/main">
          <a:off x="2449994" y="977037"/>
          <a:ext cx="446166" cy="242652"/>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t>61%</a:t>
          </a:r>
        </a:p>
      </cdr:txBody>
    </cdr:sp>
  </cdr:relSizeAnchor>
  <cdr:relSizeAnchor xmlns:cdr="http://schemas.openxmlformats.org/drawingml/2006/chartDrawing">
    <cdr:from>
      <cdr:x>0.83388</cdr:x>
      <cdr:y>0.10228</cdr:y>
    </cdr:from>
    <cdr:to>
      <cdr:x>0.9315</cdr:x>
      <cdr:y>0.17372</cdr:y>
    </cdr:to>
    <cdr:sp macro="" textlink="">
      <cdr:nvSpPr>
        <cdr:cNvPr id="7" name="TextBox 1"/>
        <cdr:cNvSpPr txBox="1"/>
      </cdr:nvSpPr>
      <cdr:spPr>
        <a:xfrm xmlns:a="http://schemas.openxmlformats.org/drawingml/2006/main">
          <a:off x="3811191" y="347376"/>
          <a:ext cx="446166" cy="242652"/>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t>90%</a:t>
          </a:r>
        </a:p>
      </cdr:txBody>
    </cdr:sp>
  </cdr:relSizeAnchor>
</c:userShapes>
</file>

<file path=ppt/drawings/drawing3.xml><?xml version="1.0" encoding="utf-8"?>
<c:userShapes xmlns:c="http://schemas.openxmlformats.org/drawingml/2006/chart">
  <cdr:relSizeAnchor xmlns:cdr="http://schemas.openxmlformats.org/drawingml/2006/chartDrawing">
    <cdr:from>
      <cdr:x>0.69213</cdr:x>
      <cdr:y>0.224</cdr:y>
    </cdr:from>
    <cdr:to>
      <cdr:x>0.7642</cdr:x>
      <cdr:y>0.29263</cdr:y>
    </cdr:to>
    <cdr:sp macro="" textlink="">
      <cdr:nvSpPr>
        <cdr:cNvPr id="3" name="TextBox 1"/>
        <cdr:cNvSpPr txBox="1"/>
      </cdr:nvSpPr>
      <cdr:spPr>
        <a:xfrm xmlns:a="http://schemas.openxmlformats.org/drawingml/2006/main">
          <a:off x="3085752" y="723715"/>
          <a:ext cx="321312" cy="22173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65</a:t>
          </a:r>
          <a:r>
            <a:rPr lang="en-US" sz="1400" b="0" dirty="0"/>
            <a:t>%</a:t>
          </a:r>
        </a:p>
      </cdr:txBody>
    </cdr:sp>
  </cdr:relSizeAnchor>
</c:userShapes>
</file>

<file path=ppt/drawings/drawing4.xml><?xml version="1.0" encoding="utf-8"?>
<c:userShapes xmlns:c="http://schemas.openxmlformats.org/drawingml/2006/chart">
  <cdr:relSizeAnchor xmlns:cdr="http://schemas.openxmlformats.org/drawingml/2006/chartDrawing">
    <cdr:from>
      <cdr:x>0.68262</cdr:x>
      <cdr:y>0.33021</cdr:y>
    </cdr:from>
    <cdr:to>
      <cdr:x>0.75469</cdr:x>
      <cdr:y>0.39884</cdr:y>
    </cdr:to>
    <cdr:sp macro="" textlink="">
      <cdr:nvSpPr>
        <cdr:cNvPr id="3" name="TextBox 1"/>
        <cdr:cNvSpPr txBox="1"/>
      </cdr:nvSpPr>
      <cdr:spPr>
        <a:xfrm xmlns:a="http://schemas.openxmlformats.org/drawingml/2006/main">
          <a:off x="3043357" y="1066860"/>
          <a:ext cx="321312" cy="22173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54</a:t>
          </a:r>
          <a:r>
            <a:rPr lang="en-US" sz="1400" b="0" dirty="0"/>
            <a:t>%</a:t>
          </a:r>
        </a:p>
      </cdr:txBody>
    </cdr:sp>
  </cdr:relSizeAnchor>
  <cdr:relSizeAnchor xmlns:cdr="http://schemas.openxmlformats.org/drawingml/2006/chartDrawing">
    <cdr:from>
      <cdr:x>0.23236</cdr:x>
      <cdr:y>0.24587</cdr:y>
    </cdr:from>
    <cdr:to>
      <cdr:x>0.30443</cdr:x>
      <cdr:y>0.3145</cdr:y>
    </cdr:to>
    <cdr:sp macro="" textlink="">
      <cdr:nvSpPr>
        <cdr:cNvPr id="4" name="TextBox 1"/>
        <cdr:cNvSpPr txBox="1"/>
      </cdr:nvSpPr>
      <cdr:spPr>
        <a:xfrm xmlns:a="http://schemas.openxmlformats.org/drawingml/2006/main">
          <a:off x="1035929" y="794362"/>
          <a:ext cx="321312" cy="22173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64</a:t>
          </a:r>
          <a:r>
            <a:rPr lang="en-US" sz="1400" b="0" dirty="0"/>
            <a:t>%</a:t>
          </a:r>
        </a:p>
      </cdr:txBody>
    </cdr:sp>
  </cdr:relSizeAnchor>
</c:userShapes>
</file>

<file path=ppt/drawings/drawing5.xml><?xml version="1.0" encoding="utf-8"?>
<c:userShapes xmlns:c="http://schemas.openxmlformats.org/drawingml/2006/chart">
  <cdr:relSizeAnchor xmlns:cdr="http://schemas.openxmlformats.org/drawingml/2006/chartDrawing">
    <cdr:from>
      <cdr:x>0.21003</cdr:x>
      <cdr:y>0.33754</cdr:y>
    </cdr:from>
    <cdr:to>
      <cdr:x>0.51973</cdr:x>
      <cdr:y>0.66473</cdr:y>
    </cdr:to>
    <cdr:sp macro="" textlink="">
      <cdr:nvSpPr>
        <cdr:cNvPr id="2" name="TextBox 1"/>
        <cdr:cNvSpPr txBox="1"/>
      </cdr:nvSpPr>
      <cdr:spPr>
        <a:xfrm xmlns:a="http://schemas.openxmlformats.org/drawingml/2006/main">
          <a:off x="848235" y="943320"/>
          <a:ext cx="1250756"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endParaRPr lang="en-US" sz="14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0.21003</cdr:x>
      <cdr:y>0.33754</cdr:y>
    </cdr:from>
    <cdr:to>
      <cdr:x>0.51973</cdr:x>
      <cdr:y>0.66473</cdr:y>
    </cdr:to>
    <cdr:sp macro="" textlink="">
      <cdr:nvSpPr>
        <cdr:cNvPr id="2" name="TextBox 1"/>
        <cdr:cNvSpPr txBox="1"/>
      </cdr:nvSpPr>
      <cdr:spPr>
        <a:xfrm xmlns:a="http://schemas.openxmlformats.org/drawingml/2006/main">
          <a:off x="848235" y="943320"/>
          <a:ext cx="1250756"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endParaRPr lang="en-US" sz="14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0.23718</cdr:x>
      <cdr:y>0.24811</cdr:y>
    </cdr:from>
    <cdr:to>
      <cdr:x>0.30924</cdr:x>
      <cdr:y>0.32068</cdr:y>
    </cdr:to>
    <cdr:sp macro="" textlink="">
      <cdr:nvSpPr>
        <cdr:cNvPr id="2" name="TextBox 1"/>
        <cdr:cNvSpPr txBox="1"/>
      </cdr:nvSpPr>
      <cdr:spPr>
        <a:xfrm xmlns:a="http://schemas.openxmlformats.org/drawingml/2006/main">
          <a:off x="883484" y="834400"/>
          <a:ext cx="268419" cy="24405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0" dirty="0">
              <a:solidFill>
                <a:schemeClr val="tx1"/>
              </a:solidFill>
            </a:rPr>
            <a:t>56%</a:t>
          </a:r>
        </a:p>
      </cdr:txBody>
    </cdr:sp>
  </cdr:relSizeAnchor>
  <cdr:relSizeAnchor xmlns:cdr="http://schemas.openxmlformats.org/drawingml/2006/chartDrawing">
    <cdr:from>
      <cdr:x>0.39241</cdr:x>
      <cdr:y>0.25367</cdr:y>
    </cdr:from>
    <cdr:to>
      <cdr:x>0.46448</cdr:x>
      <cdr:y>0.3223</cdr:y>
    </cdr:to>
    <cdr:sp macro="" textlink="">
      <cdr:nvSpPr>
        <cdr:cNvPr id="3" name="TextBox 1"/>
        <cdr:cNvSpPr txBox="1"/>
      </cdr:nvSpPr>
      <cdr:spPr>
        <a:xfrm xmlns:a="http://schemas.openxmlformats.org/drawingml/2006/main">
          <a:off x="1461701" y="853095"/>
          <a:ext cx="268456" cy="23080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0" dirty="0">
              <a:solidFill>
                <a:schemeClr val="tx1"/>
              </a:solidFill>
            </a:rPr>
            <a:t>56%</a:t>
          </a:r>
        </a:p>
      </cdr:txBody>
    </cdr:sp>
  </cdr:relSizeAnchor>
  <cdr:relSizeAnchor xmlns:cdr="http://schemas.openxmlformats.org/drawingml/2006/chartDrawing">
    <cdr:from>
      <cdr:x>0.10964</cdr:x>
      <cdr:y>0.2497</cdr:y>
    </cdr:from>
    <cdr:to>
      <cdr:x>0.19144</cdr:x>
      <cdr:y>0.32374</cdr:y>
    </cdr:to>
    <cdr:sp macro="" textlink="">
      <cdr:nvSpPr>
        <cdr:cNvPr id="4" name="TextBox 1"/>
        <cdr:cNvSpPr txBox="1"/>
      </cdr:nvSpPr>
      <cdr:spPr>
        <a:xfrm xmlns:a="http://schemas.openxmlformats.org/drawingml/2006/main" flipH="1">
          <a:off x="593184" y="867408"/>
          <a:ext cx="442567" cy="257175"/>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t>56%</a:t>
          </a:r>
        </a:p>
      </cdr:txBody>
    </cdr:sp>
  </cdr:relSizeAnchor>
  <cdr:relSizeAnchor xmlns:cdr="http://schemas.openxmlformats.org/drawingml/2006/chartDrawing">
    <cdr:from>
      <cdr:x>0.55851</cdr:x>
      <cdr:y>0.24332</cdr:y>
    </cdr:from>
    <cdr:to>
      <cdr:x>0.60813</cdr:x>
      <cdr:y>0.30977</cdr:y>
    </cdr:to>
    <cdr:sp macro="" textlink="">
      <cdr:nvSpPr>
        <cdr:cNvPr id="5" name="TextBox 1"/>
        <cdr:cNvSpPr txBox="1"/>
      </cdr:nvSpPr>
      <cdr:spPr>
        <a:xfrm xmlns:a="http://schemas.openxmlformats.org/drawingml/2006/main">
          <a:off x="3021651" y="845246"/>
          <a:ext cx="268456" cy="230804"/>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t>57%</a:t>
          </a:r>
        </a:p>
      </cdr:txBody>
    </cdr:sp>
  </cdr:relSizeAnchor>
  <cdr:relSizeAnchor xmlns:cdr="http://schemas.openxmlformats.org/drawingml/2006/chartDrawing">
    <cdr:from>
      <cdr:x>0.70346</cdr:x>
      <cdr:y>0.24561</cdr:y>
    </cdr:from>
    <cdr:to>
      <cdr:x>0.75308</cdr:x>
      <cdr:y>0.31205</cdr:y>
    </cdr:to>
    <cdr:sp macro="" textlink="">
      <cdr:nvSpPr>
        <cdr:cNvPr id="6" name="TextBox 1"/>
        <cdr:cNvSpPr txBox="1"/>
      </cdr:nvSpPr>
      <cdr:spPr>
        <a:xfrm xmlns:a="http://schemas.openxmlformats.org/drawingml/2006/main">
          <a:off x="3805876" y="853174"/>
          <a:ext cx="268456" cy="23080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solidFill>
            </a:rPr>
            <a:t>57%</a:t>
          </a:r>
        </a:p>
      </cdr:txBody>
    </cdr:sp>
  </cdr:relSizeAnchor>
</c:userShapes>
</file>

<file path=ppt/drawings/drawing8.xml><?xml version="1.0" encoding="utf-8"?>
<c:userShapes xmlns:c="http://schemas.openxmlformats.org/drawingml/2006/chart">
  <cdr:relSizeAnchor xmlns:cdr="http://schemas.openxmlformats.org/drawingml/2006/chartDrawing">
    <cdr:from>
      <cdr:x>0.21706</cdr:x>
      <cdr:y>0.33557</cdr:y>
    </cdr:from>
    <cdr:to>
      <cdr:x>0.28961</cdr:x>
      <cdr:y>0.40661</cdr:y>
    </cdr:to>
    <cdr:sp macro="" textlink="">
      <cdr:nvSpPr>
        <cdr:cNvPr id="2" name="TextBox 1"/>
        <cdr:cNvSpPr txBox="1"/>
      </cdr:nvSpPr>
      <cdr:spPr>
        <a:xfrm xmlns:a="http://schemas.openxmlformats.org/drawingml/2006/main">
          <a:off x="778442" y="1101567"/>
          <a:ext cx="260187" cy="23319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0" dirty="0"/>
            <a:t>48%</a:t>
          </a:r>
        </a:p>
      </cdr:txBody>
    </cdr:sp>
  </cdr:relSizeAnchor>
  <cdr:relSizeAnchor xmlns:cdr="http://schemas.openxmlformats.org/drawingml/2006/chartDrawing">
    <cdr:from>
      <cdr:x>0.35754</cdr:x>
      <cdr:y>0.31427</cdr:y>
    </cdr:from>
    <cdr:to>
      <cdr:x>0.43008</cdr:x>
      <cdr:y>0.3853</cdr:y>
    </cdr:to>
    <cdr:sp macro="" textlink="">
      <cdr:nvSpPr>
        <cdr:cNvPr id="3" name="TextBox 1"/>
        <cdr:cNvSpPr txBox="1"/>
      </cdr:nvSpPr>
      <cdr:spPr>
        <a:xfrm xmlns:a="http://schemas.openxmlformats.org/drawingml/2006/main">
          <a:off x="1282248" y="1031637"/>
          <a:ext cx="260151" cy="23316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0" dirty="0"/>
            <a:t>49</a:t>
          </a:r>
          <a:r>
            <a:rPr lang="en-US" sz="1200" b="0" dirty="0"/>
            <a:t>%</a:t>
          </a:r>
        </a:p>
      </cdr:txBody>
    </cdr:sp>
  </cdr:relSizeAnchor>
  <cdr:relSizeAnchor xmlns:cdr="http://schemas.openxmlformats.org/drawingml/2006/chartDrawing">
    <cdr:from>
      <cdr:x>0.83159</cdr:x>
      <cdr:y>0.36784</cdr:y>
    </cdr:from>
    <cdr:to>
      <cdr:x>0.87892</cdr:x>
      <cdr:y>0.43655</cdr:y>
    </cdr:to>
    <cdr:sp macro="" textlink="">
      <cdr:nvSpPr>
        <cdr:cNvPr id="4" name="TextBox 1"/>
        <cdr:cNvSpPr txBox="1"/>
      </cdr:nvSpPr>
      <cdr:spPr>
        <a:xfrm xmlns:a="http://schemas.openxmlformats.org/drawingml/2006/main">
          <a:off x="4570831" y="1248221"/>
          <a:ext cx="260151" cy="233167"/>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t>43</a:t>
          </a:r>
          <a:r>
            <a:rPr lang="en-US" sz="1200" dirty="0"/>
            <a:t>%</a:t>
          </a:r>
        </a:p>
      </cdr:txBody>
    </cdr:sp>
  </cdr:relSizeAnchor>
</c:userShapes>
</file>

<file path=ppt/drawings/drawing9.xml><?xml version="1.0" encoding="utf-8"?>
<c:userShapes xmlns:c="http://schemas.openxmlformats.org/drawingml/2006/chart">
  <cdr:relSizeAnchor xmlns:cdr="http://schemas.openxmlformats.org/drawingml/2006/chartDrawing">
    <cdr:from>
      <cdr:x>0.25152</cdr:x>
      <cdr:y>0.2727</cdr:y>
    </cdr:from>
    <cdr:to>
      <cdr:x>0.32358</cdr:x>
      <cdr:y>0.34527</cdr:y>
    </cdr:to>
    <cdr:sp macro="" textlink="">
      <cdr:nvSpPr>
        <cdr:cNvPr id="2" name="TextBox 1"/>
        <cdr:cNvSpPr txBox="1"/>
      </cdr:nvSpPr>
      <cdr:spPr>
        <a:xfrm xmlns:a="http://schemas.openxmlformats.org/drawingml/2006/main">
          <a:off x="1360753" y="947289"/>
          <a:ext cx="389859" cy="2520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0" dirty="0">
              <a:solidFill>
                <a:schemeClr val="tx1"/>
              </a:solidFill>
            </a:rPr>
            <a:t>54%</a:t>
          </a:r>
        </a:p>
      </cdr:txBody>
    </cdr:sp>
  </cdr:relSizeAnchor>
  <cdr:relSizeAnchor xmlns:cdr="http://schemas.openxmlformats.org/drawingml/2006/chartDrawing">
    <cdr:from>
      <cdr:x>0.70271</cdr:x>
      <cdr:y>0.16019</cdr:y>
    </cdr:from>
    <cdr:to>
      <cdr:x>0.75233</cdr:x>
      <cdr:y>0.22663</cdr:y>
    </cdr:to>
    <cdr:sp macro="" textlink="">
      <cdr:nvSpPr>
        <cdr:cNvPr id="6" name="TextBox 1"/>
        <cdr:cNvSpPr txBox="1"/>
      </cdr:nvSpPr>
      <cdr:spPr>
        <a:xfrm xmlns:a="http://schemas.openxmlformats.org/drawingml/2006/main">
          <a:off x="3801794" y="556458"/>
          <a:ext cx="268454" cy="23079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tx1"/>
              </a:solidFill>
            </a:rPr>
            <a:t>65%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735" cy="466088"/>
          </a:xfrm>
          <a:prstGeom prst="rect">
            <a:avLst/>
          </a:prstGeom>
        </p:spPr>
        <p:txBody>
          <a:bodyPr vert="horz" lIns="91294" tIns="45647" rIns="91294" bIns="45647" rtlCol="0"/>
          <a:lstStyle>
            <a:lvl1pPr algn="l">
              <a:defRPr sz="1200"/>
            </a:lvl1pPr>
          </a:lstStyle>
          <a:p>
            <a:endParaRPr lang="en-US"/>
          </a:p>
        </p:txBody>
      </p:sp>
      <p:sp>
        <p:nvSpPr>
          <p:cNvPr id="3" name="Date Placeholder 2"/>
          <p:cNvSpPr>
            <a:spLocks noGrp="1"/>
          </p:cNvSpPr>
          <p:nvPr>
            <p:ph type="dt" sz="quarter" idx="1"/>
          </p:nvPr>
        </p:nvSpPr>
        <p:spPr>
          <a:xfrm>
            <a:off x="3971081" y="1"/>
            <a:ext cx="3037735" cy="466088"/>
          </a:xfrm>
          <a:prstGeom prst="rect">
            <a:avLst/>
          </a:prstGeom>
        </p:spPr>
        <p:txBody>
          <a:bodyPr vert="horz" lIns="91294" tIns="45647" rIns="91294" bIns="45647" rtlCol="0"/>
          <a:lstStyle>
            <a:lvl1pPr algn="r">
              <a:defRPr sz="1200"/>
            </a:lvl1pPr>
          </a:lstStyle>
          <a:p>
            <a:fld id="{0AF2DC7D-482C-4E3E-95FB-6718E68C6499}" type="datetimeFigureOut">
              <a:rPr lang="en-US" smtClean="0"/>
              <a:t>10/24/2019</a:t>
            </a:fld>
            <a:endParaRPr lang="en-US"/>
          </a:p>
        </p:txBody>
      </p:sp>
      <p:sp>
        <p:nvSpPr>
          <p:cNvPr id="4" name="Footer Placeholder 3"/>
          <p:cNvSpPr>
            <a:spLocks noGrp="1"/>
          </p:cNvSpPr>
          <p:nvPr>
            <p:ph type="ftr" sz="quarter" idx="2"/>
          </p:nvPr>
        </p:nvSpPr>
        <p:spPr>
          <a:xfrm>
            <a:off x="0" y="8830312"/>
            <a:ext cx="3037735" cy="466088"/>
          </a:xfrm>
          <a:prstGeom prst="rect">
            <a:avLst/>
          </a:prstGeom>
        </p:spPr>
        <p:txBody>
          <a:bodyPr vert="horz" lIns="91294" tIns="45647" rIns="91294" bIns="45647" rtlCol="0" anchor="b"/>
          <a:lstStyle>
            <a:lvl1pPr algn="l">
              <a:defRPr sz="1200"/>
            </a:lvl1pPr>
          </a:lstStyle>
          <a:p>
            <a:endParaRPr lang="en-US"/>
          </a:p>
        </p:txBody>
      </p:sp>
      <p:sp>
        <p:nvSpPr>
          <p:cNvPr id="5" name="Slide Number Placeholder 4"/>
          <p:cNvSpPr>
            <a:spLocks noGrp="1"/>
          </p:cNvSpPr>
          <p:nvPr>
            <p:ph type="sldNum" sz="quarter" idx="3"/>
          </p:nvPr>
        </p:nvSpPr>
        <p:spPr>
          <a:xfrm>
            <a:off x="3971081" y="8830312"/>
            <a:ext cx="3037735" cy="466088"/>
          </a:xfrm>
          <a:prstGeom prst="rect">
            <a:avLst/>
          </a:prstGeom>
        </p:spPr>
        <p:txBody>
          <a:bodyPr vert="horz" lIns="91294" tIns="45647" rIns="91294" bIns="45647" rtlCol="0" anchor="b"/>
          <a:lstStyle>
            <a:lvl1pPr algn="r">
              <a:defRPr sz="1200"/>
            </a:lvl1pPr>
          </a:lstStyle>
          <a:p>
            <a:fld id="{00EC2960-A8B3-4643-8409-297ECBFA0982}" type="slidenum">
              <a:rPr lang="en-US" smtClean="0"/>
              <a:t>‹#›</a:t>
            </a:fld>
            <a:endParaRPr lang="en-US"/>
          </a:p>
        </p:txBody>
      </p:sp>
    </p:spTree>
    <p:extLst>
      <p:ext uri="{BB962C8B-B14F-4D97-AF65-F5344CB8AC3E}">
        <p14:creationId xmlns:p14="http://schemas.microsoft.com/office/powerpoint/2010/main" val="23406623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735" cy="464503"/>
          </a:xfrm>
          <a:prstGeom prst="rect">
            <a:avLst/>
          </a:prstGeom>
        </p:spPr>
        <p:txBody>
          <a:bodyPr vert="horz" lIns="91294" tIns="45647" rIns="91294" bIns="45647" rtlCol="0"/>
          <a:lstStyle>
            <a:lvl1pPr algn="l">
              <a:defRPr sz="1200"/>
            </a:lvl1pPr>
          </a:lstStyle>
          <a:p>
            <a:endParaRPr lang="en-US"/>
          </a:p>
        </p:txBody>
      </p:sp>
      <p:sp>
        <p:nvSpPr>
          <p:cNvPr id="3" name="Date Placeholder 2"/>
          <p:cNvSpPr>
            <a:spLocks noGrp="1"/>
          </p:cNvSpPr>
          <p:nvPr>
            <p:ph type="dt" idx="1"/>
          </p:nvPr>
        </p:nvSpPr>
        <p:spPr>
          <a:xfrm>
            <a:off x="3971082" y="1"/>
            <a:ext cx="3037735" cy="464503"/>
          </a:xfrm>
          <a:prstGeom prst="rect">
            <a:avLst/>
          </a:prstGeom>
        </p:spPr>
        <p:txBody>
          <a:bodyPr vert="horz" lIns="91294" tIns="45647" rIns="91294" bIns="45647" rtlCol="0"/>
          <a:lstStyle>
            <a:lvl1pPr algn="r">
              <a:defRPr sz="1200"/>
            </a:lvl1pPr>
          </a:lstStyle>
          <a:p>
            <a:fld id="{9046F4B1-3194-4987-94E6-A37F114DE7FB}" type="datetimeFigureOut">
              <a:rPr lang="en-US" smtClean="0"/>
              <a:pPr/>
              <a:t>10/24/2019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294" tIns="45647" rIns="91294" bIns="45647" rtlCol="0" anchor="ctr"/>
          <a:lstStyle/>
          <a:p>
            <a:endParaRPr lang="en-US"/>
          </a:p>
        </p:txBody>
      </p:sp>
      <p:sp>
        <p:nvSpPr>
          <p:cNvPr id="5" name="Notes Placeholder 4"/>
          <p:cNvSpPr>
            <a:spLocks noGrp="1"/>
          </p:cNvSpPr>
          <p:nvPr>
            <p:ph type="body" sz="quarter" idx="3"/>
          </p:nvPr>
        </p:nvSpPr>
        <p:spPr>
          <a:xfrm>
            <a:off x="700406" y="4415156"/>
            <a:ext cx="5609588" cy="4183697"/>
          </a:xfrm>
          <a:prstGeom prst="rect">
            <a:avLst/>
          </a:prstGeom>
        </p:spPr>
        <p:txBody>
          <a:bodyPr vert="horz" lIns="91294" tIns="45647" rIns="91294" bIns="4564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312"/>
            <a:ext cx="3037735" cy="464503"/>
          </a:xfrm>
          <a:prstGeom prst="rect">
            <a:avLst/>
          </a:prstGeom>
        </p:spPr>
        <p:txBody>
          <a:bodyPr vert="horz" lIns="91294" tIns="45647" rIns="91294" bIns="45647" rtlCol="0" anchor="b"/>
          <a:lstStyle>
            <a:lvl1pPr algn="l">
              <a:defRPr sz="1200"/>
            </a:lvl1pPr>
          </a:lstStyle>
          <a:p>
            <a:endParaRPr lang="en-US"/>
          </a:p>
        </p:txBody>
      </p:sp>
      <p:sp>
        <p:nvSpPr>
          <p:cNvPr id="7" name="Slide Number Placeholder 6"/>
          <p:cNvSpPr>
            <a:spLocks noGrp="1"/>
          </p:cNvSpPr>
          <p:nvPr>
            <p:ph type="sldNum" sz="quarter" idx="5"/>
          </p:nvPr>
        </p:nvSpPr>
        <p:spPr>
          <a:xfrm>
            <a:off x="3971082" y="8830312"/>
            <a:ext cx="3037735" cy="464503"/>
          </a:xfrm>
          <a:prstGeom prst="rect">
            <a:avLst/>
          </a:prstGeom>
        </p:spPr>
        <p:txBody>
          <a:bodyPr vert="horz" lIns="91294" tIns="45647" rIns="91294" bIns="45647" rtlCol="0" anchor="b"/>
          <a:lstStyle>
            <a:lvl1pPr algn="r">
              <a:defRPr sz="1200"/>
            </a:lvl1pPr>
          </a:lstStyle>
          <a:p>
            <a:fld id="{9695F284-F4A8-42CE-824A-6EDADF735254}" type="slidenum">
              <a:rPr lang="en-US" smtClean="0"/>
              <a:pPr/>
              <a:t>‹#›</a:t>
            </a:fld>
            <a:endParaRPr lang="en-US"/>
          </a:p>
        </p:txBody>
      </p:sp>
    </p:spTree>
    <p:extLst>
      <p:ext uri="{BB962C8B-B14F-4D97-AF65-F5344CB8AC3E}">
        <p14:creationId xmlns:p14="http://schemas.microsoft.com/office/powerpoint/2010/main" val="2959397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Photo credit: iStock.com/ </a:t>
            </a:r>
            <a:r>
              <a:rPr lang="en-US" sz="1200" dirty="0" err="1"/>
              <a:t>violetkaipa</a:t>
            </a:r>
            <a:endParaRPr lang="en-US" sz="1200" dirty="0"/>
          </a:p>
          <a:p>
            <a:endParaRPr lang="en-US" dirty="0"/>
          </a:p>
        </p:txBody>
      </p:sp>
      <p:sp>
        <p:nvSpPr>
          <p:cNvPr id="4" name="Slide Number Placeholder 3"/>
          <p:cNvSpPr>
            <a:spLocks noGrp="1"/>
          </p:cNvSpPr>
          <p:nvPr>
            <p:ph type="sldNum" sz="quarter" idx="10"/>
          </p:nvPr>
        </p:nvSpPr>
        <p:spPr/>
        <p:txBody>
          <a:bodyPr/>
          <a:lstStyle/>
          <a:p>
            <a:fld id="{9695F284-F4A8-42CE-824A-6EDADF735254}" type="slidenum">
              <a:rPr lang="en-US" smtClean="0"/>
              <a:pPr/>
              <a:t>2</a:t>
            </a:fld>
            <a:endParaRPr lang="en-US"/>
          </a:p>
        </p:txBody>
      </p:sp>
    </p:spTree>
    <p:extLst>
      <p:ext uri="{BB962C8B-B14F-4D97-AF65-F5344CB8AC3E}">
        <p14:creationId xmlns:p14="http://schemas.microsoft.com/office/powerpoint/2010/main" val="4206355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Photo credit: </a:t>
            </a:r>
            <a:r>
              <a:rPr lang="en-US" sz="1200" kern="1200" dirty="0">
                <a:solidFill>
                  <a:schemeClr val="tx1"/>
                </a:solidFill>
                <a:effectLst/>
                <a:latin typeface="+mn-lt"/>
                <a:ea typeface="+mn-ea"/>
                <a:cs typeface="+mn-cs"/>
              </a:rPr>
              <a:t>iStock.com/ </a:t>
            </a:r>
            <a:r>
              <a:rPr lang="en-US" sz="1200" kern="1200" dirty="0" err="1">
                <a:solidFill>
                  <a:schemeClr val="tx1"/>
                </a:solidFill>
                <a:effectLst/>
                <a:latin typeface="+mn-lt"/>
                <a:ea typeface="+mn-ea"/>
                <a:cs typeface="+mn-cs"/>
              </a:rPr>
              <a:t>tobiasjo</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CA residents much more likely to live in an ADU to lower their housing costs (68% vs 53%).</a:t>
            </a:r>
          </a:p>
          <a:p>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9695F284-F4A8-42CE-824A-6EDADF735254}" type="slidenum">
              <a:rPr lang="en-US" smtClean="0"/>
              <a:pPr/>
              <a:t>11</a:t>
            </a:fld>
            <a:endParaRPr lang="en-US"/>
          </a:p>
        </p:txBody>
      </p:sp>
    </p:spTree>
    <p:extLst>
      <p:ext uri="{BB962C8B-B14F-4D97-AF65-F5344CB8AC3E}">
        <p14:creationId xmlns:p14="http://schemas.microsoft.com/office/powerpoint/2010/main" val="3173314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Individuals who are disabled are less likely to consider sharing a</a:t>
            </a:r>
            <a:r>
              <a:rPr lang="en-US" b="1" baseline="0" dirty="0">
                <a:solidFill>
                  <a:schemeClr val="tx1"/>
                </a:solidFill>
              </a:rPr>
              <a:t> home for extra income than those who are not (29.7% vs. 53.3%).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2. No differences among owners and renters. </a:t>
            </a:r>
            <a:endParaRPr lang="en-US" b="1" dirty="0">
              <a:solidFill>
                <a:schemeClr val="tx1"/>
              </a:solidFill>
            </a:endParaRPr>
          </a:p>
          <a:p>
            <a:endParaRPr lang="en-US"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3. Consideration for home sharing is similar across race/ethnicity.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4. No differences across reported disability status.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5.No differences</a:t>
            </a:r>
            <a:r>
              <a:rPr lang="en-US" sz="1200" b="1" baseline="0" dirty="0">
                <a:solidFill>
                  <a:schemeClr val="tx1"/>
                </a:solidFill>
                <a:latin typeface="+mn-lt"/>
              </a:rPr>
              <a:t> across income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latin typeface="+mn-lt"/>
              </a:rPr>
              <a:t>6. </a:t>
            </a:r>
            <a:r>
              <a:rPr lang="en-US" sz="1200" b="1" dirty="0">
                <a:solidFill>
                  <a:schemeClr val="tx1"/>
                </a:solidFill>
                <a:latin typeface="+mn-lt"/>
              </a:rPr>
              <a:t>Consideration for home sharing is similar between CA residents and residents of all other states.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mn-lt"/>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9695F284-F4A8-42CE-824A-6EDADF735254}" type="slidenum">
              <a:rPr lang="en-US" smtClean="0"/>
              <a:pPr/>
              <a:t>12</a:t>
            </a:fld>
            <a:endParaRPr lang="en-US"/>
          </a:p>
        </p:txBody>
      </p:sp>
    </p:spTree>
    <p:extLst>
      <p:ext uri="{BB962C8B-B14F-4D97-AF65-F5344CB8AC3E}">
        <p14:creationId xmlns:p14="http://schemas.microsoft.com/office/powerpoint/2010/main" val="1270275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2. There are no differences across owners and renters.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3. White adults are more like to consider home sharing if they needed help (62% vs 49% (AA) &amp; 52% (H)).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4. Those reporting no disability are much</a:t>
            </a:r>
            <a:r>
              <a:rPr lang="en-US" sz="1200" b="1" baseline="0" dirty="0">
                <a:solidFill>
                  <a:schemeClr val="tx1"/>
                </a:solidFill>
                <a:latin typeface="+mn-lt"/>
              </a:rPr>
              <a:t> more likely to consider home sharing for extra income (52% vs 36%). </a:t>
            </a:r>
            <a:endParaRPr lang="en-US" sz="12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5. There are no differences</a:t>
            </a:r>
            <a:r>
              <a:rPr lang="en-US" sz="1200" b="1" baseline="0" dirty="0">
                <a:solidFill>
                  <a:schemeClr val="tx1"/>
                </a:solidFill>
                <a:latin typeface="+mn-lt"/>
              </a:rPr>
              <a:t> across income groups. </a:t>
            </a:r>
            <a:endParaRPr lang="en-US" sz="1200" b="1" dirty="0">
              <a:solidFill>
                <a:schemeClr val="tx1"/>
              </a:solidFill>
              <a:latin typeface="+mn-lt"/>
            </a:endParaRP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latin typeface="+mn-lt"/>
              </a:rPr>
              <a:t>6. Reasons for c</a:t>
            </a:r>
            <a:r>
              <a:rPr lang="en-US" sz="1200" b="1" dirty="0">
                <a:solidFill>
                  <a:schemeClr val="tx1"/>
                </a:solidFill>
                <a:latin typeface="+mn-lt"/>
              </a:rPr>
              <a:t>onsidering home sharing is similar between CA residents and residents of all other states. </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9695F284-F4A8-42CE-824A-6EDADF735254}" type="slidenum">
              <a:rPr lang="en-US" smtClean="0"/>
              <a:pPr/>
              <a:t>13</a:t>
            </a:fld>
            <a:endParaRPr lang="en-US"/>
          </a:p>
        </p:txBody>
      </p:sp>
    </p:spTree>
    <p:extLst>
      <p:ext uri="{BB962C8B-B14F-4D97-AF65-F5344CB8AC3E}">
        <p14:creationId xmlns:p14="http://schemas.microsoft.com/office/powerpoint/2010/main" val="1468430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Photo credit: Jim Burger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695F284-F4A8-42CE-824A-6EDADF735254}" type="slidenum">
              <a:rPr lang="en-US" smtClean="0"/>
              <a:pPr/>
              <a:t>14</a:t>
            </a:fld>
            <a:endParaRPr lang="en-US"/>
          </a:p>
        </p:txBody>
      </p:sp>
    </p:spTree>
    <p:extLst>
      <p:ext uri="{BB962C8B-B14F-4D97-AF65-F5344CB8AC3E}">
        <p14:creationId xmlns:p14="http://schemas.microsoft.com/office/powerpoint/2010/main" val="314895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There are no differences for</a:t>
            </a:r>
            <a:r>
              <a:rPr lang="en-US" b="1" baseline="0" dirty="0">
                <a:solidFill>
                  <a:schemeClr val="tx1"/>
                </a:solidFill>
              </a:rPr>
              <a:t> individuals who want to stay in their current residence and interest in villages/willingness to pay a fee.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1. Even though it looks like the Silent Generation is less interested and willing, this difference is not statistically significant.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2. Renters are more interested in joining a village than homeowners (52% vs 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3. African American and Hispanic adults are more interested in joining a village and are more willing to pay a fee (76%, 66% vs 48%) &amp; (65%, 64% vs 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4. Those reporting a disability are more likely than those not reporting a disability to be willing to pay a fee to join a village (61% vs 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5. Interest in joining a village is lowest in adults with income between $50,000 and $74,999 (48% vs about 60% for lower income</a:t>
            </a:r>
            <a:r>
              <a:rPr lang="en-US" sz="1200" b="1" baseline="0" dirty="0">
                <a:solidFill>
                  <a:schemeClr val="tx1"/>
                </a:solidFill>
                <a:latin typeface="+mn-lt"/>
              </a:rPr>
              <a:t> groups.)</a:t>
            </a:r>
            <a:r>
              <a:rPr lang="en-US" sz="1200" b="1" dirty="0">
                <a:solidFill>
                  <a:schemeClr val="tx1"/>
                </a:solidFill>
                <a:latin typeface="+mn-lt"/>
              </a:rPr>
              <a:t>; willingness to pay an annual fee is similar across income levels.</a:t>
            </a:r>
            <a:endParaRPr lang="en-US"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9695F284-F4A8-42CE-824A-6EDADF735254}" type="slidenum">
              <a:rPr lang="en-US" smtClean="0"/>
              <a:pPr/>
              <a:t>15</a:t>
            </a:fld>
            <a:endParaRPr lang="en-US"/>
          </a:p>
        </p:txBody>
      </p:sp>
    </p:spTree>
    <p:extLst>
      <p:ext uri="{BB962C8B-B14F-4D97-AF65-F5344CB8AC3E}">
        <p14:creationId xmlns:p14="http://schemas.microsoft.com/office/powerpoint/2010/main" val="3203688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CA residents are more interested in joining a village than residents in other states</a:t>
            </a:r>
            <a:r>
              <a:rPr lang="en-US" b="1" baseline="0" dirty="0">
                <a:solidFill>
                  <a:schemeClr val="tx1"/>
                </a:solidFill>
              </a:rPr>
              <a:t> (65% vs 54%).</a:t>
            </a:r>
            <a:endParaRPr lang="en-US"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9695F284-F4A8-42CE-824A-6EDADF735254}" type="slidenum">
              <a:rPr lang="en-US" smtClean="0"/>
              <a:pPr/>
              <a:t>16</a:t>
            </a:fld>
            <a:endParaRPr lang="en-US"/>
          </a:p>
        </p:txBody>
      </p:sp>
    </p:spTree>
    <p:extLst>
      <p:ext uri="{BB962C8B-B14F-4D97-AF65-F5344CB8AC3E}">
        <p14:creationId xmlns:p14="http://schemas.microsoft.com/office/powerpoint/2010/main" val="1322733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000" b="1" kern="1200" dirty="0">
                <a:solidFill>
                  <a:schemeClr val="tx1"/>
                </a:solidFill>
                <a:effectLst/>
              </a:rPr>
              <a:t>The most important community features, viewed by all adults, are:</a:t>
            </a:r>
          </a:p>
          <a:p>
            <a:endParaRPr lang="en-US" sz="1000" b="1" kern="1200" dirty="0">
              <a:solidFill>
                <a:schemeClr val="tx1"/>
              </a:solidFill>
              <a:effectLst/>
            </a:endParaRPr>
          </a:p>
          <a:p>
            <a:pPr lvl="0"/>
            <a:r>
              <a:rPr lang="en-US" sz="1000" b="1" kern="1200" dirty="0">
                <a:solidFill>
                  <a:schemeClr val="tx1"/>
                </a:solidFill>
                <a:effectLst/>
              </a:rPr>
              <a:t>1. well-maintained streets</a:t>
            </a:r>
          </a:p>
          <a:p>
            <a:pPr lvl="0"/>
            <a:r>
              <a:rPr lang="en-US" sz="1000" b="1" kern="1200" dirty="0">
                <a:solidFill>
                  <a:schemeClr val="tx1"/>
                </a:solidFill>
                <a:effectLst/>
              </a:rPr>
              <a:t>2. well-maintained hospitals</a:t>
            </a:r>
          </a:p>
          <a:p>
            <a:pPr lvl="0"/>
            <a:r>
              <a:rPr lang="en-US" sz="1000" b="1" kern="1200" dirty="0">
                <a:solidFill>
                  <a:schemeClr val="tx1"/>
                </a:solidFill>
                <a:effectLst/>
              </a:rPr>
              <a:t>3. safe parks</a:t>
            </a:r>
          </a:p>
          <a:p>
            <a:pPr lvl="0"/>
            <a:r>
              <a:rPr lang="en-US" sz="1000" b="1" kern="1200" dirty="0">
                <a:solidFill>
                  <a:schemeClr val="tx1"/>
                </a:solidFill>
                <a:effectLst/>
              </a:rPr>
              <a:t>4. conveniently located hospitals and health care facilities</a:t>
            </a:r>
          </a:p>
          <a:p>
            <a:pPr lvl="0"/>
            <a:r>
              <a:rPr lang="en-US" sz="1000" b="1" kern="1200" dirty="0">
                <a:solidFill>
                  <a:schemeClr val="tx1"/>
                </a:solidFill>
                <a:effectLst/>
              </a:rPr>
              <a:t>5. easy to read traffic signs</a:t>
            </a:r>
          </a:p>
          <a:p>
            <a:pPr lvl="0"/>
            <a:endParaRPr lang="en-US" sz="1000" b="1"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tx1"/>
                </a:solidFill>
                <a:effectLst/>
              </a:rPr>
              <a:t>These did not really vary by age. Other ones that were mentioned just after top 5 are conveniently located grocery stores and streets that are well-lit, safe and accessible for all users. </a:t>
            </a:r>
          </a:p>
          <a:p>
            <a:pPr lvl="0"/>
            <a:endParaRPr lang="en-US" sz="1000" b="1" kern="1200" dirty="0">
              <a:solidFill>
                <a:schemeClr val="tx1"/>
              </a:solidFill>
              <a:effectLst/>
            </a:endParaRPr>
          </a:p>
          <a:p>
            <a:pPr lvl="0"/>
            <a:r>
              <a:rPr lang="en-US" sz="1000" b="1" kern="1200" dirty="0">
                <a:solidFill>
                  <a:schemeClr val="tx1"/>
                </a:solidFill>
                <a:effectLst/>
              </a:rPr>
              <a:t>When think</a:t>
            </a:r>
            <a:r>
              <a:rPr lang="en-US" sz="1000" b="1" kern="1200" baseline="0" dirty="0">
                <a:solidFill>
                  <a:schemeClr val="tx1"/>
                </a:solidFill>
                <a:effectLst/>
              </a:rPr>
              <a:t> about it, these are all things that makes staying in one’s community easier and plausible. At present most of our research shows that most people drive to get around their communities so having infrastructure to support continued driving is important. Having good health care facilities is also important especially as people age and will consume more health services. Having good public spaces like safe parks is also something that will enhance community life and lead to people staying actively engaged in community life. </a:t>
            </a:r>
          </a:p>
          <a:p>
            <a:pPr lvl="0"/>
            <a:endParaRPr lang="en-US" sz="1000" b="1" kern="1200" baseline="0" dirty="0">
              <a:solidFill>
                <a:schemeClr val="tx1"/>
              </a:solidFill>
              <a:effectLst/>
            </a:endParaRPr>
          </a:p>
          <a:p>
            <a:pPr lvl="0"/>
            <a:r>
              <a:rPr lang="en-US" sz="1000" b="1" kern="1200" baseline="0" dirty="0">
                <a:solidFill>
                  <a:schemeClr val="tx1"/>
                </a:solidFill>
                <a:effectLst/>
              </a:rPr>
              <a:t>So what we know is that most older adults want and intentionally plan to stay in their homes and communities as they age. Because this is so important to them, many are willing to consider housing options like ADUs, home sharing and villages as ways to help them age the way they choose.  </a:t>
            </a:r>
          </a:p>
          <a:p>
            <a:pPr lvl="0"/>
            <a:endParaRPr lang="en-US" sz="1000" b="1" kern="1200" baseline="0" dirty="0">
              <a:solidFill>
                <a:schemeClr val="tx1"/>
              </a:solidFill>
              <a:effectLst/>
            </a:endParaRPr>
          </a:p>
          <a:p>
            <a:pPr lvl="0"/>
            <a:r>
              <a:rPr lang="en-US" sz="1000" b="1" kern="1200" baseline="0" dirty="0">
                <a:solidFill>
                  <a:schemeClr val="tx1"/>
                </a:solidFill>
                <a:effectLst/>
              </a:rPr>
              <a:t>We also know that ADUs and home sharing are most appealing to people if they needed help with activities of daily living or be close to people. Generations Y, X, and Baby Boomers give more consideration to ADUs for these reasons.  About half of adults would consider becoming part of a village regardless of age.</a:t>
            </a:r>
          </a:p>
          <a:p>
            <a:pPr lvl="0"/>
            <a:endParaRPr lang="en-US" sz="1000" b="1" kern="1200" baseline="0" dirty="0">
              <a:solidFill>
                <a:schemeClr val="tx1"/>
              </a:solidFill>
              <a:effectLst/>
            </a:endParaRPr>
          </a:p>
          <a:p>
            <a:pPr lvl="0"/>
            <a:r>
              <a:rPr lang="en-US" sz="1000" b="1" kern="1200" baseline="0" dirty="0">
                <a:solidFill>
                  <a:schemeClr val="tx1"/>
                </a:solidFill>
                <a:effectLst/>
              </a:rPr>
              <a:t>California residents are a little less likely to want to age in their current homes. They are more likely to consider alternate housing arrangements like ADUs or home sharing for economic reasons  and they are also more willing to consider a village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9695F284-F4A8-42CE-824A-6EDADF735254}" type="slidenum">
              <a:rPr lang="en-US" smtClean="0"/>
              <a:pPr/>
              <a:t>17</a:t>
            </a:fld>
            <a:endParaRPr lang="en-US"/>
          </a:p>
        </p:txBody>
      </p:sp>
    </p:spTree>
    <p:extLst>
      <p:ext uri="{BB962C8B-B14F-4D97-AF65-F5344CB8AC3E}">
        <p14:creationId xmlns:p14="http://schemas.microsoft.com/office/powerpoint/2010/main" val="1003351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a:p>
            <a:r>
              <a:rPr lang="en-US" dirty="0"/>
              <a:t>Gen Z		1995-2000	18-23</a:t>
            </a:r>
          </a:p>
          <a:p>
            <a:r>
              <a:rPr lang="en-US" dirty="0"/>
              <a:t>Gen Y		1980-1994	24-38</a:t>
            </a:r>
          </a:p>
          <a:p>
            <a:r>
              <a:rPr lang="en-US" dirty="0"/>
              <a:t>Gen X		1965-1979	39-53</a:t>
            </a:r>
          </a:p>
          <a:p>
            <a:r>
              <a:rPr lang="en-US" dirty="0"/>
              <a:t>Baby Boomers		1946-1964	54-72</a:t>
            </a:r>
          </a:p>
          <a:p>
            <a:r>
              <a:rPr lang="en-US" dirty="0"/>
              <a:t>The</a:t>
            </a:r>
            <a:r>
              <a:rPr lang="en-US" baseline="0" dirty="0"/>
              <a:t> Silent Generation	1925-1945	73-93</a:t>
            </a:r>
          </a:p>
          <a:p>
            <a:endParaRPr lang="en-US" baseline="0" dirty="0"/>
          </a:p>
          <a:p>
            <a:pPr lvl="0"/>
            <a:r>
              <a:rPr lang="en-US" sz="1100" b="1" kern="1200" dirty="0">
                <a:solidFill>
                  <a:schemeClr val="tx1"/>
                </a:solidFill>
                <a:effectLst/>
                <a:latin typeface="+mn-lt"/>
                <a:ea typeface="+mn-ea"/>
                <a:cs typeface="+mn-cs"/>
              </a:rPr>
              <a:t>In the survey we asked about:</a:t>
            </a:r>
          </a:p>
          <a:p>
            <a:pPr marL="228600" lvl="0" indent="-228600">
              <a:buAutoNum type="arabicPeriod"/>
            </a:pPr>
            <a:r>
              <a:rPr lang="en-US" sz="1100" b="1" kern="1200" dirty="0">
                <a:solidFill>
                  <a:schemeClr val="tx1"/>
                </a:solidFill>
                <a:effectLst/>
                <a:latin typeface="+mn-lt"/>
                <a:ea typeface="+mn-ea"/>
                <a:cs typeface="+mn-cs"/>
              </a:rPr>
              <a:t>Streets</a:t>
            </a:r>
            <a:r>
              <a:rPr lang="en-US" sz="1100" b="1" kern="1200" baseline="0" dirty="0">
                <a:solidFill>
                  <a:schemeClr val="tx1"/>
                </a:solidFill>
                <a:effectLst/>
                <a:latin typeface="+mn-lt"/>
                <a:ea typeface="+mn-ea"/>
                <a:cs typeface="+mn-cs"/>
              </a:rPr>
              <a:t> &amp; sidewalks</a:t>
            </a:r>
          </a:p>
          <a:p>
            <a:pPr marL="228600" lvl="0" indent="-228600">
              <a:buAutoNum type="arabicPeriod"/>
            </a:pPr>
            <a:r>
              <a:rPr lang="en-US" sz="1100" b="1" kern="1200" baseline="0" dirty="0">
                <a:solidFill>
                  <a:schemeClr val="tx1"/>
                </a:solidFill>
                <a:effectLst/>
                <a:latin typeface="+mn-lt"/>
                <a:ea typeface="+mn-ea"/>
                <a:cs typeface="+mn-cs"/>
              </a:rPr>
              <a:t>Transportation</a:t>
            </a:r>
          </a:p>
          <a:p>
            <a:pPr marL="228600" lvl="0" indent="-228600">
              <a:buAutoNum type="arabicPeriod"/>
            </a:pPr>
            <a:r>
              <a:rPr lang="en-US" sz="1100" b="1" kern="1200" baseline="0" dirty="0">
                <a:solidFill>
                  <a:schemeClr val="tx1"/>
                </a:solidFill>
                <a:effectLst/>
                <a:latin typeface="+mn-lt"/>
                <a:ea typeface="+mn-ea"/>
                <a:cs typeface="+mn-cs"/>
              </a:rPr>
              <a:t>Outdoor Spaces &amp; Buildings</a:t>
            </a:r>
          </a:p>
          <a:p>
            <a:pPr marL="228600" lvl="0" indent="-228600">
              <a:buAutoNum type="arabicPeriod"/>
            </a:pPr>
            <a:r>
              <a:rPr lang="en-US" sz="1100" b="1" kern="1200" baseline="0" dirty="0">
                <a:solidFill>
                  <a:schemeClr val="tx1"/>
                </a:solidFill>
                <a:effectLst/>
                <a:latin typeface="+mn-lt"/>
                <a:ea typeface="+mn-ea"/>
                <a:cs typeface="+mn-cs"/>
              </a:rPr>
              <a:t>Housing</a:t>
            </a:r>
          </a:p>
          <a:p>
            <a:pPr marL="228600" lvl="0" indent="-228600">
              <a:buAutoNum type="arabicPeriod"/>
            </a:pPr>
            <a:r>
              <a:rPr lang="en-US" sz="1100" b="1" kern="1200" baseline="0" dirty="0">
                <a:solidFill>
                  <a:schemeClr val="tx1"/>
                </a:solidFill>
                <a:effectLst/>
                <a:latin typeface="+mn-lt"/>
                <a:ea typeface="+mn-ea"/>
                <a:cs typeface="+mn-cs"/>
              </a:rPr>
              <a:t>Social Participation</a:t>
            </a:r>
          </a:p>
          <a:p>
            <a:pPr marL="228600" lvl="0" indent="-228600">
              <a:buAutoNum type="arabicPeriod"/>
            </a:pPr>
            <a:r>
              <a:rPr lang="en-US" sz="1100" b="1" kern="1200" baseline="0" dirty="0">
                <a:solidFill>
                  <a:schemeClr val="tx1"/>
                </a:solidFill>
                <a:effectLst/>
                <a:latin typeface="+mn-lt"/>
                <a:ea typeface="+mn-ea"/>
                <a:cs typeface="+mn-cs"/>
              </a:rPr>
              <a:t>Volunteering</a:t>
            </a:r>
          </a:p>
          <a:p>
            <a:pPr marL="228600" lvl="0" indent="-228600">
              <a:buAutoNum type="arabicPeriod"/>
            </a:pPr>
            <a:r>
              <a:rPr lang="en-US" sz="1100" b="1" kern="1200" baseline="0" dirty="0">
                <a:solidFill>
                  <a:schemeClr val="tx1"/>
                </a:solidFill>
                <a:effectLst/>
                <a:latin typeface="+mn-lt"/>
                <a:ea typeface="+mn-ea"/>
                <a:cs typeface="+mn-cs"/>
              </a:rPr>
              <a:t>Employment</a:t>
            </a:r>
          </a:p>
          <a:p>
            <a:pPr marL="228600" lvl="0" indent="-228600">
              <a:buAutoNum type="arabicPeriod"/>
            </a:pPr>
            <a:r>
              <a:rPr lang="en-US" sz="1100" b="1" kern="1200" baseline="0" dirty="0">
                <a:solidFill>
                  <a:schemeClr val="tx1"/>
                </a:solidFill>
                <a:effectLst/>
                <a:latin typeface="+mn-lt"/>
                <a:ea typeface="+mn-ea"/>
                <a:cs typeface="+mn-cs"/>
              </a:rPr>
              <a:t>Health &amp; Wellness but asked under Outdoor Spaces &amp; Buildings</a:t>
            </a:r>
          </a:p>
          <a:p>
            <a:pPr marL="0" lvl="0" indent="0">
              <a:buNone/>
            </a:pPr>
            <a:endParaRPr lang="en-US" sz="1100" b="1" kern="1200" baseline="0" dirty="0">
              <a:solidFill>
                <a:schemeClr val="tx1"/>
              </a:solidFill>
              <a:effectLst/>
              <a:latin typeface="+mn-lt"/>
              <a:ea typeface="+mn-ea"/>
              <a:cs typeface="+mn-cs"/>
            </a:endParaRPr>
          </a:p>
          <a:p>
            <a:pPr marL="0" lvl="0" indent="0">
              <a:buNone/>
            </a:pPr>
            <a:r>
              <a:rPr lang="en-US" sz="1100" b="1" kern="1200" baseline="0" dirty="0">
                <a:solidFill>
                  <a:schemeClr val="tx1"/>
                </a:solidFill>
                <a:effectLst/>
                <a:latin typeface="+mn-lt"/>
                <a:ea typeface="+mn-ea"/>
                <a:cs typeface="+mn-cs"/>
              </a:rPr>
              <a:t>Housing:</a:t>
            </a:r>
          </a:p>
          <a:p>
            <a:pPr marL="228600" lvl="0" indent="-228600">
              <a:buAutoNum type="arabicPeriod"/>
            </a:pPr>
            <a:r>
              <a:rPr lang="en-US" sz="1100" b="1" kern="1200" baseline="0" dirty="0">
                <a:solidFill>
                  <a:schemeClr val="tx1"/>
                </a:solidFill>
                <a:effectLst/>
                <a:latin typeface="+mn-lt"/>
                <a:ea typeface="+mn-ea"/>
                <a:cs typeface="+mn-cs"/>
              </a:rPr>
              <a:t>73% Home modification &amp; repair contractors who are trustworthy, affordable and reliable</a:t>
            </a:r>
          </a:p>
          <a:p>
            <a:pPr marL="228600" lvl="0" indent="-228600">
              <a:buAutoNum type="arabicPeriod"/>
            </a:pPr>
            <a:r>
              <a:rPr lang="en-US" sz="1100" b="1" kern="1200" baseline="0" dirty="0">
                <a:solidFill>
                  <a:schemeClr val="tx1"/>
                </a:solidFill>
                <a:effectLst/>
                <a:latin typeface="+mn-lt"/>
                <a:ea typeface="+mn-ea"/>
                <a:cs typeface="+mn-cs"/>
              </a:rPr>
              <a:t>60% Affordable Housing</a:t>
            </a:r>
          </a:p>
          <a:p>
            <a:pPr marL="228600" lvl="0" indent="-228600">
              <a:buAutoNum type="arabicPeriod"/>
            </a:pPr>
            <a:r>
              <a:rPr lang="en-US" sz="1100" b="1" kern="1200" baseline="0" dirty="0">
                <a:solidFill>
                  <a:schemeClr val="tx1"/>
                </a:solidFill>
                <a:effectLst/>
                <a:latin typeface="+mn-lt"/>
                <a:ea typeface="+mn-ea"/>
                <a:cs typeface="+mn-cs"/>
              </a:rPr>
              <a:t>59% Home repair services for low-income and older adults</a:t>
            </a:r>
          </a:p>
          <a:p>
            <a:pPr marL="228600" lvl="0" indent="-228600">
              <a:buAutoNum type="arabicPeriod"/>
            </a:pPr>
            <a:r>
              <a:rPr lang="en-US" sz="1100" b="1" kern="1200" baseline="0" dirty="0">
                <a:solidFill>
                  <a:schemeClr val="tx1"/>
                </a:solidFill>
                <a:effectLst/>
                <a:latin typeface="+mn-lt"/>
                <a:ea typeface="+mn-ea"/>
                <a:cs typeface="+mn-cs"/>
              </a:rPr>
              <a:t>56% Well-maintained homes and properties</a:t>
            </a:r>
          </a:p>
          <a:p>
            <a:pPr marL="228600" lvl="0" indent="-228600">
              <a:buAutoNum type="arabicPeriod"/>
            </a:pPr>
            <a:r>
              <a:rPr lang="en-US" sz="1100" b="1" kern="1200" baseline="0" dirty="0">
                <a:solidFill>
                  <a:schemeClr val="tx1"/>
                </a:solidFill>
                <a:effectLst/>
                <a:latin typeface="+mn-lt"/>
                <a:ea typeface="+mn-ea"/>
                <a:cs typeface="+mn-cs"/>
              </a:rPr>
              <a:t>54% Seasonal services (lawn care and snow removal)</a:t>
            </a:r>
          </a:p>
          <a:p>
            <a:pPr marL="228600" lvl="0" indent="-228600">
              <a:buAutoNum type="arabicPeriod"/>
            </a:pPr>
            <a:r>
              <a:rPr lang="en-US" sz="1100" b="1" kern="1200" baseline="0" dirty="0">
                <a:solidFill>
                  <a:schemeClr val="tx1"/>
                </a:solidFill>
                <a:effectLst/>
                <a:latin typeface="+mn-lt"/>
                <a:ea typeface="+mn-ea"/>
                <a:cs typeface="+mn-cs"/>
              </a:rPr>
              <a:t>54% Homes built for easier access into and within</a:t>
            </a:r>
          </a:p>
          <a:p>
            <a:pPr marL="0" lvl="0" indent="0">
              <a:buNone/>
            </a:pPr>
            <a:endParaRPr lang="en-US" sz="1100" b="1" kern="1200" baseline="0" dirty="0">
              <a:solidFill>
                <a:schemeClr val="tx1"/>
              </a:solidFill>
              <a:effectLst/>
              <a:latin typeface="+mn-lt"/>
              <a:ea typeface="+mn-ea"/>
              <a:cs typeface="+mn-cs"/>
            </a:endParaRPr>
          </a:p>
          <a:p>
            <a:pPr marL="0" lvl="0" indent="0">
              <a:buNone/>
            </a:pPr>
            <a:r>
              <a:rPr lang="en-US" sz="1100" b="1" kern="1200" baseline="0" dirty="0">
                <a:solidFill>
                  <a:schemeClr val="tx1"/>
                </a:solidFill>
                <a:effectLst/>
                <a:latin typeface="+mn-lt"/>
                <a:ea typeface="+mn-ea"/>
                <a:cs typeface="+mn-cs"/>
              </a:rPr>
              <a:t>Transportation:</a:t>
            </a:r>
          </a:p>
          <a:p>
            <a:pPr marL="228600" lvl="0" indent="-228600">
              <a:buAutoNum type="arabicPeriod"/>
            </a:pPr>
            <a:r>
              <a:rPr lang="en-US" sz="1100" b="1" kern="1200" baseline="0" dirty="0">
                <a:solidFill>
                  <a:schemeClr val="tx1"/>
                </a:solidFill>
                <a:effectLst/>
                <a:latin typeface="+mn-lt"/>
                <a:ea typeface="+mn-ea"/>
                <a:cs typeface="+mn-cs"/>
              </a:rPr>
              <a:t>60% Safe public transportation that is accessible to all regardless of ability</a:t>
            </a:r>
          </a:p>
          <a:p>
            <a:pPr marL="228600" lvl="0" indent="-228600">
              <a:buAutoNum type="arabicPeriod"/>
            </a:pPr>
            <a:r>
              <a:rPr lang="en-US" sz="1100" b="1" kern="1200" baseline="0" dirty="0">
                <a:solidFill>
                  <a:schemeClr val="tx1"/>
                </a:solidFill>
                <a:effectLst/>
                <a:latin typeface="+mn-lt"/>
                <a:ea typeface="+mn-ea"/>
                <a:cs typeface="+mn-cs"/>
              </a:rPr>
              <a:t>59% Timely public transportation</a:t>
            </a:r>
          </a:p>
          <a:p>
            <a:pPr marL="228600" lvl="0" indent="-228600">
              <a:buAutoNum type="arabicPeriod"/>
            </a:pPr>
            <a:r>
              <a:rPr lang="en-US" sz="1100" b="1" kern="1200" baseline="0" dirty="0">
                <a:solidFill>
                  <a:schemeClr val="tx1"/>
                </a:solidFill>
                <a:effectLst/>
                <a:latin typeface="+mn-lt"/>
                <a:ea typeface="+mn-ea"/>
                <a:cs typeface="+mn-cs"/>
              </a:rPr>
              <a:t>58% Well-maintained public transportation</a:t>
            </a:r>
          </a:p>
          <a:p>
            <a:pPr marL="228600" lvl="0" indent="-228600">
              <a:buAutoNum type="arabicPeriod"/>
            </a:pPr>
            <a:r>
              <a:rPr lang="en-US" sz="1100" b="1" kern="1200" baseline="0" dirty="0">
                <a:solidFill>
                  <a:schemeClr val="tx1"/>
                </a:solidFill>
                <a:effectLst/>
                <a:latin typeface="+mn-lt"/>
                <a:ea typeface="+mn-ea"/>
                <a:cs typeface="+mn-cs"/>
              </a:rPr>
              <a:t>58% Special transportation for people with disabilities and older adults</a:t>
            </a:r>
          </a:p>
          <a:p>
            <a:pPr marL="228600" lvl="0" indent="-228600">
              <a:buAutoNum type="arabicPeriod"/>
            </a:pPr>
            <a:r>
              <a:rPr lang="en-US" sz="1100" b="1" kern="1200" baseline="0" dirty="0">
                <a:solidFill>
                  <a:schemeClr val="tx1"/>
                </a:solidFill>
                <a:effectLst/>
                <a:latin typeface="+mn-lt"/>
                <a:ea typeface="+mn-ea"/>
                <a:cs typeface="+mn-cs"/>
              </a:rPr>
              <a:t>48% Public </a:t>
            </a:r>
            <a:r>
              <a:rPr lang="en-US" sz="1100" b="1" kern="1200" baseline="0">
                <a:solidFill>
                  <a:schemeClr val="tx1"/>
                </a:solidFill>
                <a:effectLst/>
                <a:latin typeface="+mn-lt"/>
                <a:ea typeface="+mn-ea"/>
                <a:cs typeface="+mn-cs"/>
              </a:rPr>
              <a:t>transportation that is close to home</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695F284-F4A8-42CE-824A-6EDADF735254}" type="slidenum">
              <a:rPr lang="en-US" smtClean="0"/>
              <a:pPr/>
              <a:t>18</a:t>
            </a:fld>
            <a:endParaRPr lang="en-US"/>
          </a:p>
        </p:txBody>
      </p:sp>
    </p:spTree>
    <p:extLst>
      <p:ext uri="{BB962C8B-B14F-4D97-AF65-F5344CB8AC3E}">
        <p14:creationId xmlns:p14="http://schemas.microsoft.com/office/powerpoint/2010/main" val="3834376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64021119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64021119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t>San Mateo County is home to almost 4,000 people with developmental disabilities, more than two-thirds of whom are adults.  These are people with autism, epilepsy, down syndrome, intellectual disability and other disabilities similar in effect to intellectual disability.  They are eligible to receive supportive services from the Golden Gate Regional Center  when</a:t>
            </a:r>
            <a:endParaRPr sz="1000"/>
          </a:p>
          <a:p>
            <a:pPr marL="457200" lvl="0" indent="-292100" algn="l" rtl="0">
              <a:lnSpc>
                <a:spcPct val="115000"/>
              </a:lnSpc>
              <a:spcBef>
                <a:spcPts val="1600"/>
              </a:spcBef>
              <a:spcAft>
                <a:spcPts val="0"/>
              </a:spcAft>
              <a:buClr>
                <a:srgbClr val="000000"/>
              </a:buClr>
              <a:buSzPts val="1000"/>
              <a:buChar char="●"/>
            </a:pPr>
            <a:r>
              <a:rPr lang="en" sz="1000"/>
              <a:t>The disability manifested before the age of 18.</a:t>
            </a:r>
            <a:endParaRPr sz="1000"/>
          </a:p>
          <a:p>
            <a:pPr marL="457200" lvl="0" indent="-292100" algn="l" rtl="0">
              <a:lnSpc>
                <a:spcPct val="115000"/>
              </a:lnSpc>
              <a:spcBef>
                <a:spcPts val="0"/>
              </a:spcBef>
              <a:spcAft>
                <a:spcPts val="0"/>
              </a:spcAft>
              <a:buClr>
                <a:srgbClr val="000000"/>
              </a:buClr>
              <a:buSzPts val="1000"/>
              <a:buChar char="●"/>
            </a:pPr>
            <a:r>
              <a:rPr lang="en" sz="1000"/>
              <a:t>The disability severely impairs at least 3 of 7 areas of daily functioning.</a:t>
            </a:r>
            <a:endParaRPr sz="1000"/>
          </a:p>
          <a:p>
            <a:pPr marL="457200" lvl="0" indent="-292100" algn="l" rtl="0">
              <a:lnSpc>
                <a:spcPct val="115000"/>
              </a:lnSpc>
              <a:spcBef>
                <a:spcPts val="0"/>
              </a:spcBef>
              <a:spcAft>
                <a:spcPts val="0"/>
              </a:spcAft>
              <a:buClr>
                <a:srgbClr val="000000"/>
              </a:buClr>
              <a:buSzPts val="1000"/>
              <a:buChar char="●"/>
            </a:pPr>
            <a:r>
              <a:rPr lang="en" sz="1000"/>
              <a:t>The disability is likely to be lifelong.</a:t>
            </a:r>
            <a:endParaRPr sz="1000"/>
          </a:p>
          <a:p>
            <a:pPr marL="457200" lvl="0" indent="-292100" algn="l" rtl="0">
              <a:lnSpc>
                <a:spcPct val="115000"/>
              </a:lnSpc>
              <a:spcBef>
                <a:spcPts val="0"/>
              </a:spcBef>
              <a:spcAft>
                <a:spcPts val="0"/>
              </a:spcAft>
              <a:buClr>
                <a:srgbClr val="000000"/>
              </a:buClr>
              <a:buSzPts val="1000"/>
              <a:buChar char="●"/>
            </a:pPr>
            <a:r>
              <a:rPr lang="en" sz="1000"/>
              <a:t>The disability will require a coordinated program of supportive services in order for the person to live in the community.</a:t>
            </a:r>
            <a:endParaRPr sz="1000"/>
          </a:p>
          <a:p>
            <a:pPr marL="0" lvl="0" indent="0" algn="l" rtl="0">
              <a:lnSpc>
                <a:spcPct val="115000"/>
              </a:lnSpc>
              <a:spcBef>
                <a:spcPts val="1600"/>
              </a:spcBef>
              <a:spcAft>
                <a:spcPts val="0"/>
              </a:spcAft>
              <a:buClr>
                <a:schemeClr val="dk1"/>
              </a:buClr>
              <a:buSzPts val="1100"/>
              <a:buFont typeface="Arial"/>
              <a:buNone/>
            </a:pPr>
            <a:r>
              <a:rPr lang="en" sz="1000"/>
              <a:t>The people we organize have an entitlement to SERVICES to live in the community but without access to affordable housing, that is an empty promise.</a:t>
            </a:r>
            <a:endParaRPr sz="1000"/>
          </a:p>
          <a:p>
            <a:pPr marL="0" lvl="0" indent="0" algn="l" rtl="0">
              <a:spcBef>
                <a:spcPts val="16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Of the people that want to stay in their community, 84% want to stay in their current residences.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2. 63% own and 27% rent. </a:t>
            </a:r>
            <a:r>
              <a:rPr lang="en-US" sz="1200" b="1" dirty="0">
                <a:solidFill>
                  <a:schemeClr val="tx1"/>
                </a:solidFill>
                <a:latin typeface="+mn-lt"/>
              </a:rPr>
              <a:t>Older generations are more likely to own their residences, while younger generations are more likely to rent; Generation Z is most likely to live with family or others. </a:t>
            </a:r>
            <a:r>
              <a:rPr lang="en-US" sz="1200" b="1" baseline="0" dirty="0">
                <a:solidFill>
                  <a:schemeClr val="tx1"/>
                </a:solidFill>
              </a:rPr>
              <a:t>Hispanics and African Americans are also less likely to be home owners.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This sentiment is of course is much less intense for renters overall: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Stay in community (75% owners vs 57% of renters)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Stay in home (75% owners vs 44% of renters)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3. Preference to stay in their home and community is similar across race and ethnicity.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4. No differences across reported disability status.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5. No real differences across income groups. (&lt;$25K; $25K-$49.9K; $50K-$74.9K; $75K+).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p:txBody>
      </p:sp>
      <p:sp>
        <p:nvSpPr>
          <p:cNvPr id="4" name="Slide Number Placeholder 3"/>
          <p:cNvSpPr>
            <a:spLocks noGrp="1"/>
          </p:cNvSpPr>
          <p:nvPr>
            <p:ph type="sldNum" sz="quarter" idx="10"/>
          </p:nvPr>
        </p:nvSpPr>
        <p:spPr/>
        <p:txBody>
          <a:bodyPr/>
          <a:lstStyle/>
          <a:p>
            <a:fld id="{9695F284-F4A8-42CE-824A-6EDADF735254}" type="slidenum">
              <a:rPr lang="en-US" smtClean="0"/>
              <a:pPr/>
              <a:t>3</a:t>
            </a:fld>
            <a:endParaRPr lang="en-US"/>
          </a:p>
        </p:txBody>
      </p:sp>
    </p:spTree>
    <p:extLst>
      <p:ext uri="{BB962C8B-B14F-4D97-AF65-F5344CB8AC3E}">
        <p14:creationId xmlns:p14="http://schemas.microsoft.com/office/powerpoint/2010/main" val="3203095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40211192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40211192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Developmental Centers started in CA in 1884</a:t>
            </a:r>
            <a:r>
              <a:rPr lang="en" baseline="0" dirty="0"/>
              <a:t> with the Sonoma State Home for the Feeble-minded</a:t>
            </a:r>
            <a:r>
              <a:rPr lang="en" dirty="0"/>
              <a:t>—which</a:t>
            </a:r>
            <a:r>
              <a:rPr lang="en" baseline="0" dirty="0"/>
              <a:t> closed its doors in December 2018.  </a:t>
            </a:r>
            <a:r>
              <a:rPr lang="en" dirty="0"/>
              <a:t> San Mateo County residents were mostly placed either in the Agnews Developmental Center in Santa Clara or the Sonoma Developmental Center (shown above) in Sonoma County.</a:t>
            </a:r>
            <a:endParaRPr/>
          </a:p>
          <a:p>
            <a:pPr marL="0" lvl="0" indent="0" algn="l" rtl="0">
              <a:spcBef>
                <a:spcPts val="0"/>
              </a:spcBef>
              <a:spcAft>
                <a:spcPts val="0"/>
              </a:spcAft>
              <a:buNone/>
            </a:pPr>
            <a:r>
              <a:rPr lang="en" dirty="0"/>
              <a:t>Civil Rights Litigation Led to Closure of CA’s DCs over the past 20 years, with the above Sonoma Developmental Center closing in Dec. 2018.  Population in DCs has declined from </a:t>
            </a:r>
            <a:r>
              <a:rPr lang="en" sz="950" dirty="0">
                <a:solidFill>
                  <a:schemeClr val="dk1"/>
                </a:solidFill>
              </a:rPr>
              <a:t>a high in 1968 of 13,400 to more than 300 today.  When the last DCs close, the only remaining facility will be Porterville for serious criminal convictions.  Over the past two decades, the state has spent between $400K and $500K per resident to re-house the DC population, all of which was fully recovered by the sale of the land--while ignoring the housing needs of the more than 300,000 Californians who never entered the Developmental Centers.</a:t>
            </a: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640211192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640211192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Lanterman Act provided for the creation of 21 Regional Centers in 1968 to coordinate and fund community-based services designed to help people continue to live in the community and avoid institutionalization in the Developmental Centers.  Licensed community facilities provided smaller segregated homes in local communities with staff, rules and regulations.  But no funding for community rental housing.  People can receive services to live in</a:t>
            </a:r>
            <a:r>
              <a:rPr lang="en" baseline="0" dirty="0"/>
              <a:t> community rental housing but no help to pay for housing</a:t>
            </a:r>
            <a:r>
              <a:rPr lang="en" dirty="0"/>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Civil rights litigation leads to closure of all Developmental Centers except Porterville—actual residents of the developmental centers were re-located to small community-based</a:t>
            </a:r>
            <a:r>
              <a:rPr lang="en-US" baseline="0" dirty="0"/>
              <a:t> settings</a:t>
            </a:r>
            <a:r>
              <a:rPr lang="en-US" dirty="0"/>
              <a:t> but no housing plan for the hundreds of thousands not living in Developmental Centers.  Service waivers provide for more</a:t>
            </a:r>
            <a:r>
              <a:rPr lang="en-US" baseline="0" dirty="0"/>
              <a:t> options for community-based services, but no plan for housing.  </a:t>
            </a:r>
            <a:endParaRPr lang="en-US" dirty="0"/>
          </a:p>
          <a:p>
            <a:r>
              <a:rPr lang="en-US" dirty="0"/>
              <a:t>Federal Home and Community-Based Services (Medicaid) waiver requires re-structuring of licensed homes.</a:t>
            </a:r>
          </a:p>
          <a:p>
            <a:pPr lvl="1"/>
            <a:r>
              <a:rPr lang="en-US" dirty="0"/>
              <a:t>With rising home prices, some licensed home providers will simply sell out. </a:t>
            </a:r>
          </a:p>
          <a:p>
            <a:pPr lvl="1"/>
            <a:r>
              <a:rPr lang="en-US" dirty="0"/>
              <a:t>Already, licensed homes in San Mateo County are closing faster than new ones are opening.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6402111926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6402111926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000" dirty="0">
                <a:solidFill>
                  <a:schemeClr val="dk1"/>
                </a:solidFill>
              </a:rPr>
              <a:t>The number of people with developmental disabilities increased by 34% in San Mateo County in the decade since 2008, as a result of two continuing demographic factors.</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000" dirty="0">
                <a:solidFill>
                  <a:schemeClr val="dk1"/>
                </a:solidFill>
              </a:rPr>
              <a:t>First, this growth correlates with a significant increase in the diagnosis of children with autism that began more than 30 years ago--now seen in </a:t>
            </a:r>
            <a:r>
              <a:rPr lang="en" sz="1000" b="1" dirty="0">
                <a:solidFill>
                  <a:schemeClr val="dk1"/>
                </a:solidFill>
              </a:rPr>
              <a:t>a dramatic increase in the number of adults entering their 30s. </a:t>
            </a:r>
            <a:r>
              <a:rPr lang="en" sz="1000" dirty="0">
                <a:solidFill>
                  <a:schemeClr val="dk1"/>
                </a:solidFill>
              </a:rPr>
              <a:t> For example, San Mateo County now has 260% more adults with developmental disabilities in the age group 18 to 31 years compared to the age group 32 years to 41 years, representing the first wave of the autism “tsunami” that is entering adulthood.  Most adults in their 20s and 30s are still living at home, but as the parents reach their 60s and 70s, they seek to find permanent supportive housing options for their adult children. </a:t>
            </a:r>
            <a:endParaRPr sz="1000">
              <a:solidFill>
                <a:schemeClr val="dk1"/>
              </a:solidFill>
            </a:endParaRPr>
          </a:p>
          <a:p>
            <a:pPr marL="0" lvl="0" indent="0" algn="l" rtl="0">
              <a:lnSpc>
                <a:spcPct val="115000"/>
              </a:lnSpc>
              <a:spcBef>
                <a:spcPts val="1200"/>
              </a:spcBef>
              <a:spcAft>
                <a:spcPts val="0"/>
              </a:spcAft>
              <a:buNone/>
            </a:pPr>
            <a:r>
              <a:rPr lang="en" sz="1000" dirty="0">
                <a:solidFill>
                  <a:schemeClr val="dk1"/>
                </a:solidFill>
              </a:rPr>
              <a:t>Another demographic factor contributing to the unmet housing need among people with developmental disabilities is </a:t>
            </a:r>
            <a:r>
              <a:rPr lang="en" sz="1000" b="1" dirty="0">
                <a:solidFill>
                  <a:schemeClr val="dk1"/>
                </a:solidFill>
              </a:rPr>
              <a:t>the continuing gains in life span due to improvements in medical care and social services. </a:t>
            </a:r>
            <a:r>
              <a:rPr lang="en" sz="1000" dirty="0">
                <a:solidFill>
                  <a:schemeClr val="dk1"/>
                </a:solidFill>
              </a:rPr>
              <a:t> For example, as recently as ten years ago, there was a 36% decrease in the San Mateo County population of adults with developmental disabilities as they aged out of the group aged 42 to 51 years and joined the group aged 52 to 61 years of age.  In contrast, in December 2018, the group that is age 52 to 61 years of age is actually larger than the group that is age 42 to 51 years of age.  Similarly, the number of adults living past their 62</a:t>
            </a:r>
            <a:r>
              <a:rPr lang="en" sz="1000" baseline="30000" dirty="0">
                <a:solidFill>
                  <a:schemeClr val="dk1"/>
                </a:solidFill>
              </a:rPr>
              <a:t>nd</a:t>
            </a:r>
            <a:r>
              <a:rPr lang="en" sz="1000" dirty="0">
                <a:solidFill>
                  <a:schemeClr val="dk1"/>
                </a:solidFill>
              </a:rPr>
              <a:t> birthday is almost the same size as the group age 52 to 61.  In just 10 years, the number of San Mateo County seniors (age 62 and older) with developmental disabilities has more than doubled.</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000" dirty="0">
                <a:solidFill>
                  <a:schemeClr val="dk1"/>
                </a:solidFill>
              </a:rPr>
              <a:t>The rate of increase would be much higher but for the fact that families with minor children with developmental disabilities are being forced out of the county in large numbers by the housing crisis.  Those who remain are more likely to be families with adults because these are families who bought a home 20 or 30 years ago.  </a:t>
            </a:r>
            <a:endParaRPr sz="10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653cd64261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653cd64261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than half of the adults with developmental disabilities in San Mateo County live at home with aging parents.  And this number grows every year for the reasons already discussed.</a:t>
            </a:r>
            <a:endParaRPr/>
          </a:p>
          <a:p>
            <a:pPr marL="0" lvl="0" indent="0" algn="l" rtl="0">
              <a:spcBef>
                <a:spcPts val="0"/>
              </a:spcBef>
              <a:spcAft>
                <a:spcPts val="0"/>
              </a:spcAft>
              <a:buNone/>
            </a:pPr>
            <a:r>
              <a:rPr lang="en"/>
              <a:t>In contrast, the licensed care homes in the county are closing at a rate faster than new ones are opening.  For those facilities that remain open, vacancies are fewer because of longer life spans of adults.</a:t>
            </a:r>
            <a:endParaRPr/>
          </a:p>
          <a:p>
            <a:pPr marL="0" lvl="0" indent="0" algn="l" rtl="0">
              <a:spcBef>
                <a:spcPts val="0"/>
              </a:spcBef>
              <a:spcAft>
                <a:spcPts val="0"/>
              </a:spcAft>
              <a:buNone/>
            </a:pPr>
            <a:r>
              <a:rPr lang="en"/>
              <a:t>The housing crisis has precluded adults from moving into their own apartment, and the number living in their own apartment with Independent Living Services and Supported Living Services has been virtually static for a decade or more.</a:t>
            </a:r>
            <a:endParaRPr/>
          </a:p>
          <a:p>
            <a:pPr marL="0" lvl="0" indent="0" algn="l" rtl="0">
              <a:spcBef>
                <a:spcPts val="0"/>
              </a:spcBef>
              <a:spcAft>
                <a:spcPts val="0"/>
              </a:spcAft>
              <a:buNone/>
            </a:pPr>
            <a:r>
              <a:rPr lang="en"/>
              <a:t> Parents of adults with developmental disabilities wonder-what happens when I reach my expiration date?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640211192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640211192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we pursue affordable housing options for adults with developmental disabilities, what’s important to know about this community’s housing needs and preferences?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640211192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640211192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6402111926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6402111926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Goal:  Influence county and city land use and financing policies to incentivize inclusive housing for people with developmental disabilities.  Our only legal handle is a section of the Government Code that requires</a:t>
            </a:r>
            <a:r>
              <a:rPr lang="en" baseline="0" dirty="0">
                <a:solidFill>
                  <a:schemeClr val="dk1"/>
                </a:solidFill>
              </a:rPr>
              <a:t> local jurisdictions in their</a:t>
            </a:r>
            <a:r>
              <a:rPr lang="en" dirty="0">
                <a:solidFill>
                  <a:schemeClr val="dk1"/>
                </a:solidFill>
              </a:rPr>
              <a:t> Housing Elements to assess and plan for the housing needs of people with developmental disabilities.  Success depends on appealing to basic values about what it means to live in community.</a:t>
            </a:r>
            <a:endParaRPr>
              <a:solidFill>
                <a:schemeClr val="dk1"/>
              </a:solidFill>
            </a:endParaRPr>
          </a:p>
          <a:p>
            <a:pPr marL="0" lvl="0" indent="0" algn="l" rtl="0">
              <a:spcBef>
                <a:spcPts val="0"/>
              </a:spcBef>
              <a:spcAft>
                <a:spcPts val="0"/>
              </a:spcAft>
              <a:buNone/>
            </a:pPr>
            <a:r>
              <a:rPr lang="en" dirty="0"/>
              <a:t>In February 2019, the San Mateo County Board of Supervisors heard testimony from our community on the impact of excluding people with developmental disabilities from the list of special needs populations eligible for the special needs category of county housing funds--and they directed the staff to change the funding guidelines to include people with developmental disabilities who receive services from the Golden Gate Regional Center.  </a:t>
            </a:r>
            <a:endParaRPr/>
          </a:p>
          <a:p>
            <a:pPr marL="0" lvl="0" indent="0" algn="l" rtl="0">
              <a:spcBef>
                <a:spcPts val="0"/>
              </a:spcBef>
              <a:spcAft>
                <a:spcPts val="0"/>
              </a:spcAft>
              <a:buNone/>
            </a:pPr>
            <a:r>
              <a:rPr lang="en" dirty="0"/>
              <a:t>In March 2019, the Housing Department Director confirmed to the Board of Supervisors that the Housing Authority had to ability to award Project-Based Housing Vouchers All cities in San Mateo County have huge unmet housing needs for this population.</a:t>
            </a:r>
            <a:endParaRPr/>
          </a:p>
          <a:p>
            <a:pPr marL="0" lvl="0" indent="0" algn="l" rtl="0">
              <a:spcBef>
                <a:spcPts val="0"/>
              </a:spcBef>
              <a:spcAft>
                <a:spcPts val="0"/>
              </a:spcAft>
              <a:buNone/>
            </a:pPr>
            <a:r>
              <a:rPr lang="en" dirty="0"/>
              <a:t>With this leadership from the county, cities have no reason not to include some units for people with developmental disabilities in their city-approved and funded affordable housing.</a:t>
            </a:r>
            <a:endParaRPr/>
          </a:p>
          <a:p>
            <a:pPr marL="0" lvl="0" indent="0" algn="l" rtl="0">
              <a:spcBef>
                <a:spcPts val="0"/>
              </a:spcBef>
              <a:spcAft>
                <a:spcPts val="0"/>
              </a:spcAft>
              <a:buNone/>
            </a:pPr>
            <a:r>
              <a:rPr lang="en" dirty="0"/>
              <a:t>We focus our organizing on cities with parent leadership--at least two parents willing to co-chair a larger group of parents.</a:t>
            </a:r>
            <a:endParaRPr/>
          </a:p>
          <a:p>
            <a:pPr marL="0" lvl="0" indent="0" algn="l" rtl="0">
              <a:spcBef>
                <a:spcPts val="0"/>
              </a:spcBef>
              <a:spcAft>
                <a:spcPts val="0"/>
              </a:spcAft>
              <a:buNone/>
            </a:pPr>
            <a:r>
              <a:rPr lang="en" dirty="0"/>
              <a:t>    Parents support their adult children to participate in testifying to city council..</a:t>
            </a:r>
            <a:endParaRPr/>
          </a:p>
          <a:p>
            <a:pPr marL="0" lvl="0" indent="0" algn="l" rtl="0">
              <a:spcBef>
                <a:spcPts val="0"/>
              </a:spcBef>
              <a:spcAft>
                <a:spcPts val="0"/>
              </a:spcAft>
              <a:buNone/>
            </a:pPr>
            <a:r>
              <a:rPr lang="en" dirty="0"/>
              <a:t>     Parents have their own story to tell:  “I have an expiration date”</a:t>
            </a: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640211192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640211192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Inclusion in Multi-family housing:  What is it?</a:t>
            </a:r>
            <a:endParaRPr/>
          </a:p>
          <a:p>
            <a:pPr marL="0" lvl="0" indent="0" algn="l" rtl="0">
              <a:spcBef>
                <a:spcPts val="0"/>
              </a:spcBef>
              <a:spcAft>
                <a:spcPts val="0"/>
              </a:spcAft>
              <a:buNone/>
            </a:pPr>
            <a:r>
              <a:rPr lang="en" dirty="0"/>
              <a:t>   Up to 25% of the rental units subject to a preference for adults with developmental disabilities who received coordinated services from the Regional Center.  We provide a housing support staff at the property, and each resident has their own individual ILS or SLS provider.</a:t>
            </a:r>
            <a:endParaRPr/>
          </a:p>
          <a:p>
            <a:pPr marL="0" lvl="0" indent="0" algn="l" rtl="0">
              <a:spcBef>
                <a:spcPts val="0"/>
              </a:spcBef>
              <a:spcAft>
                <a:spcPts val="0"/>
              </a:spcAft>
              <a:buNone/>
            </a:pPr>
            <a:r>
              <a:rPr lang="en" dirty="0"/>
              <a:t>    We need ELI units the most, preferably coordinated with an award of Project Based Vouchers.</a:t>
            </a:r>
            <a:endParaRPr/>
          </a:p>
          <a:p>
            <a:pPr marL="0" lvl="0" indent="0" algn="l" rtl="0">
              <a:spcBef>
                <a:spcPts val="0"/>
              </a:spcBef>
              <a:spcAft>
                <a:spcPts val="0"/>
              </a:spcAft>
              <a:buNone/>
            </a:pPr>
            <a:r>
              <a:rPr lang="en" dirty="0"/>
              <a:t>     The above drawing is Firehouse Square in Belmont, where Mid-Pen Housing will make 8 apartments of 66 affordable apartments, subject to a preference for people with developmental disabilities.  This is the housing strategy that we are organizing families to advocate for in San Mateo County.</a:t>
            </a:r>
          </a:p>
          <a:p>
            <a:pPr marL="0" lvl="0" indent="0" algn="l" rtl="0">
              <a:spcBef>
                <a:spcPts val="0"/>
              </a:spcBef>
              <a:spcAft>
                <a:spcPts val="0"/>
              </a:spcAft>
              <a:buNone/>
            </a:pPr>
            <a:r>
              <a:rPr lang="en"/>
              <a:t>     Every community has</a:t>
            </a:r>
            <a:r>
              <a:rPr lang="en" baseline="0"/>
              <a:t>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640211192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640211192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t>What is a Co-op:  Shared housing (co-op) owned and managed by a nonprofit landlord:</a:t>
            </a:r>
            <a:endParaRPr sz="1000"/>
          </a:p>
          <a:p>
            <a:pPr marL="0" lvl="0" indent="0" algn="l" rtl="0">
              <a:lnSpc>
                <a:spcPct val="115000"/>
              </a:lnSpc>
              <a:spcBef>
                <a:spcPts val="1600"/>
              </a:spcBef>
              <a:spcAft>
                <a:spcPts val="0"/>
              </a:spcAft>
              <a:buClr>
                <a:schemeClr val="dk1"/>
              </a:buClr>
              <a:buSzPts val="1100"/>
              <a:buFont typeface="Arial"/>
              <a:buNone/>
            </a:pPr>
            <a:r>
              <a:rPr lang="en" sz="1000"/>
              <a:t>     Each resident rents a Private Bedroom--no live-in staff</a:t>
            </a:r>
            <a:endParaRPr sz="1000"/>
          </a:p>
          <a:p>
            <a:pPr marL="0" lvl="0" indent="0" algn="l" rtl="0">
              <a:lnSpc>
                <a:spcPct val="115000"/>
              </a:lnSpc>
              <a:spcBef>
                <a:spcPts val="1600"/>
              </a:spcBef>
              <a:spcAft>
                <a:spcPts val="0"/>
              </a:spcAft>
              <a:buClr>
                <a:schemeClr val="dk1"/>
              </a:buClr>
              <a:buSzPts val="1100"/>
              <a:buFont typeface="Arial"/>
              <a:buNone/>
            </a:pPr>
            <a:r>
              <a:rPr lang="en" sz="1000"/>
              <a:t>     Shares Common Space and Common Space Chores</a:t>
            </a:r>
            <a:endParaRPr sz="1000"/>
          </a:p>
          <a:p>
            <a:pPr marL="0" lvl="0" indent="0" algn="l" rtl="0">
              <a:lnSpc>
                <a:spcPct val="115000"/>
              </a:lnSpc>
              <a:spcBef>
                <a:spcPts val="1600"/>
              </a:spcBef>
              <a:spcAft>
                <a:spcPts val="0"/>
              </a:spcAft>
              <a:buClr>
                <a:schemeClr val="dk1"/>
              </a:buClr>
              <a:buSzPts val="1100"/>
              <a:buFont typeface="Arial"/>
              <a:buNone/>
            </a:pPr>
            <a:r>
              <a:rPr lang="en" sz="1000"/>
              <a:t>     Can choose and change his or her own Independent Living Services worker.</a:t>
            </a:r>
            <a:endParaRPr sz="1000"/>
          </a:p>
          <a:p>
            <a:pPr marL="0" lvl="0" indent="0" algn="l" rtl="0">
              <a:lnSpc>
                <a:spcPct val="115000"/>
              </a:lnSpc>
              <a:spcBef>
                <a:spcPts val="1600"/>
              </a:spcBef>
              <a:spcAft>
                <a:spcPts val="0"/>
              </a:spcAft>
              <a:buClr>
                <a:schemeClr val="dk1"/>
              </a:buClr>
              <a:buSzPts val="1100"/>
              <a:buFont typeface="Arial"/>
              <a:buNone/>
            </a:pPr>
            <a:r>
              <a:rPr lang="en" sz="1000"/>
              <a:t>Barriers to Creating this Kind of Housing</a:t>
            </a:r>
            <a:endParaRPr sz="1000"/>
          </a:p>
          <a:p>
            <a:pPr marL="0" lvl="0" indent="0" algn="l" rtl="0">
              <a:lnSpc>
                <a:spcPct val="115000"/>
              </a:lnSpc>
              <a:spcBef>
                <a:spcPts val="1600"/>
              </a:spcBef>
              <a:spcAft>
                <a:spcPts val="0"/>
              </a:spcAft>
              <a:buClr>
                <a:schemeClr val="dk1"/>
              </a:buClr>
              <a:buSzPts val="1100"/>
              <a:buFont typeface="Arial"/>
              <a:buNone/>
            </a:pPr>
            <a:r>
              <a:rPr lang="en" sz="1000"/>
              <a:t>      Market price of single family homes in San Mateo County</a:t>
            </a:r>
            <a:endParaRPr sz="1000"/>
          </a:p>
          <a:p>
            <a:pPr marL="0" lvl="0" indent="0" algn="l" rtl="0">
              <a:lnSpc>
                <a:spcPct val="115000"/>
              </a:lnSpc>
              <a:spcBef>
                <a:spcPts val="1600"/>
              </a:spcBef>
              <a:spcAft>
                <a:spcPts val="0"/>
              </a:spcAft>
              <a:buClr>
                <a:schemeClr val="dk1"/>
              </a:buClr>
              <a:buSzPts val="1100"/>
              <a:buFont typeface="Arial"/>
              <a:buNone/>
            </a:pPr>
            <a:r>
              <a:rPr lang="en" sz="1000"/>
              <a:t>      The Rents our residents can pay don’t support debt service</a:t>
            </a:r>
            <a:endParaRPr sz="1000"/>
          </a:p>
          <a:p>
            <a:pPr marL="0" lvl="0" indent="0" algn="l" rtl="0">
              <a:spcBef>
                <a:spcPts val="1600"/>
              </a:spcBef>
              <a:spcAft>
                <a:spcPts val="0"/>
              </a:spcAft>
              <a:buNone/>
            </a:pPr>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CA residents are a little less likely to say they want to stay in their current residence for as long as possible (54% vs 64%).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latin typeface="+mn-lt"/>
              </a:rPr>
              <a:t>CA residents are much MORE likely to be renters (40% vs 26%). </a:t>
            </a:r>
            <a:endParaRPr lang="en-US" sz="12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latin typeface="+mn-lt"/>
              </a:rPr>
              <a:t>CA residents are much LESS likely to be home owners (48% vs 64%). </a:t>
            </a:r>
            <a:endParaRPr lang="en-US" sz="12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This sentiment is less for renters than home owners in California but not significant due to small sample size.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p:txBody>
      </p:sp>
      <p:sp>
        <p:nvSpPr>
          <p:cNvPr id="4" name="Slide Number Placeholder 3"/>
          <p:cNvSpPr>
            <a:spLocks noGrp="1"/>
          </p:cNvSpPr>
          <p:nvPr>
            <p:ph type="sldNum" sz="quarter" idx="10"/>
          </p:nvPr>
        </p:nvSpPr>
        <p:spPr/>
        <p:txBody>
          <a:bodyPr/>
          <a:lstStyle/>
          <a:p>
            <a:fld id="{9695F284-F4A8-42CE-824A-6EDADF735254}" type="slidenum">
              <a:rPr lang="en-US" smtClean="0"/>
              <a:pPr/>
              <a:t>4</a:t>
            </a:fld>
            <a:endParaRPr lang="en-US"/>
          </a:p>
        </p:txBody>
      </p:sp>
    </p:spTree>
    <p:extLst>
      <p:ext uri="{BB962C8B-B14F-4D97-AF65-F5344CB8AC3E}">
        <p14:creationId xmlns:p14="http://schemas.microsoft.com/office/powerpoint/2010/main" val="2434401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653cd6426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653cd6426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an ADU?</a:t>
            </a:r>
            <a:endParaRPr/>
          </a:p>
          <a:p>
            <a:pPr marL="0" lvl="0" indent="0" algn="l" rtl="0">
              <a:spcBef>
                <a:spcPts val="0"/>
              </a:spcBef>
              <a:spcAft>
                <a:spcPts val="0"/>
              </a:spcAft>
              <a:buNone/>
            </a:pPr>
            <a:endParaRPr/>
          </a:p>
          <a:p>
            <a:pPr marL="0" lvl="0" indent="0" algn="l" rtl="0">
              <a:spcBef>
                <a:spcPts val="0"/>
              </a:spcBef>
              <a:spcAft>
                <a:spcPts val="0"/>
              </a:spcAft>
              <a:buNone/>
            </a:pPr>
            <a:r>
              <a:rPr lang="en"/>
              <a:t>Why are Families of Adults with DD considering  Accessory dwelling units.</a:t>
            </a:r>
            <a:endParaRPr/>
          </a:p>
          <a:p>
            <a:pPr marL="0" lvl="0" indent="0" algn="l" rtl="0">
              <a:spcBef>
                <a:spcPts val="0"/>
              </a:spcBef>
              <a:spcAft>
                <a:spcPts val="0"/>
              </a:spcAft>
              <a:buNone/>
            </a:pPr>
            <a:r>
              <a:rPr lang="en"/>
              <a:t>        Family already owns the asset.</a:t>
            </a:r>
            <a:endParaRPr/>
          </a:p>
          <a:p>
            <a:pPr marL="0" lvl="0" indent="0" algn="l" rtl="0">
              <a:spcBef>
                <a:spcPts val="0"/>
              </a:spcBef>
              <a:spcAft>
                <a:spcPts val="0"/>
              </a:spcAft>
              <a:buNone/>
            </a:pPr>
            <a:r>
              <a:rPr lang="en"/>
              <a:t>        A way to transition to more independence in the neighborhood the person knows.</a:t>
            </a:r>
            <a:endParaRPr/>
          </a:p>
          <a:p>
            <a:pPr marL="0" lvl="0" indent="0" algn="l" rtl="0">
              <a:spcBef>
                <a:spcPts val="0"/>
              </a:spcBef>
              <a:spcAft>
                <a:spcPts val="0"/>
              </a:spcAft>
              <a:buNone/>
            </a:pPr>
            <a:r>
              <a:rPr lang="en"/>
              <a:t>        Parents can step up or step back when needed</a:t>
            </a:r>
            <a:endParaRPr/>
          </a:p>
          <a:p>
            <a:pPr marL="0" lvl="0" indent="0" algn="l" rtl="0">
              <a:spcBef>
                <a:spcPts val="0"/>
              </a:spcBef>
              <a:spcAft>
                <a:spcPts val="0"/>
              </a:spcAft>
              <a:buNone/>
            </a:pPr>
            <a:r>
              <a:rPr lang="en"/>
              <a:t>        Parents can live either in ADU or main home </a:t>
            </a:r>
            <a:endParaRPr/>
          </a:p>
          <a:p>
            <a:pPr marL="0" lvl="0" indent="0" algn="l" rtl="0">
              <a:spcBef>
                <a:spcPts val="0"/>
              </a:spcBef>
              <a:spcAft>
                <a:spcPts val="0"/>
              </a:spcAft>
              <a:buNone/>
            </a:pPr>
            <a:r>
              <a:rPr lang="en"/>
              <a:t>        When parents pass on, one of the units will create rental income to help maintain the property</a:t>
            </a:r>
            <a:endParaRPr/>
          </a:p>
          <a:p>
            <a:pPr marL="0" lvl="0" indent="0" algn="l" rtl="0">
              <a:spcBef>
                <a:spcPts val="0"/>
              </a:spcBef>
              <a:spcAft>
                <a:spcPts val="0"/>
              </a:spcAft>
              <a:buNone/>
            </a:pPr>
            <a:r>
              <a:rPr lang="en"/>
              <a:t>Barriers:  </a:t>
            </a:r>
            <a:endParaRPr/>
          </a:p>
          <a:p>
            <a:pPr marL="0" lvl="0" indent="0" algn="l" rtl="0">
              <a:spcBef>
                <a:spcPts val="0"/>
              </a:spcBef>
              <a:spcAft>
                <a:spcPts val="0"/>
              </a:spcAft>
              <a:buNone/>
            </a:pPr>
            <a:r>
              <a:rPr lang="en"/>
              <a:t>         Most families are not homeowners--don’t have this option.</a:t>
            </a:r>
            <a:endParaRPr/>
          </a:p>
          <a:p>
            <a:pPr marL="0" lvl="0" indent="457200" algn="l" rtl="0">
              <a:spcBef>
                <a:spcPts val="0"/>
              </a:spcBef>
              <a:spcAft>
                <a:spcPts val="0"/>
              </a:spcAft>
              <a:buNone/>
            </a:pPr>
            <a:r>
              <a:rPr lang="en"/>
              <a:t>State is removing many land use barriers</a:t>
            </a:r>
            <a:endParaRPr/>
          </a:p>
          <a:p>
            <a:pPr marL="0" lvl="0" indent="0" algn="l" rtl="0">
              <a:spcBef>
                <a:spcPts val="0"/>
              </a:spcBef>
              <a:spcAft>
                <a:spcPts val="0"/>
              </a:spcAft>
              <a:buNone/>
            </a:pP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40211192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40211192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t>What is FHA Home:  Single family homeowner serves as  a foster family for an adult: </a:t>
            </a:r>
            <a:endParaRPr sz="1000"/>
          </a:p>
          <a:p>
            <a:pPr marL="0" lvl="0" indent="0" algn="l" rtl="0">
              <a:lnSpc>
                <a:spcPct val="115000"/>
              </a:lnSpc>
              <a:spcBef>
                <a:spcPts val="1600"/>
              </a:spcBef>
              <a:spcAft>
                <a:spcPts val="0"/>
              </a:spcAft>
              <a:buClr>
                <a:schemeClr val="dk1"/>
              </a:buClr>
              <a:buSzPts val="1100"/>
              <a:buFont typeface="Arial"/>
              <a:buNone/>
            </a:pPr>
            <a:r>
              <a:rPr lang="en" sz="1000"/>
              <a:t>      Provides a bedroom to an adult with developmental disabilities</a:t>
            </a:r>
            <a:endParaRPr sz="1000"/>
          </a:p>
          <a:p>
            <a:pPr marL="0" lvl="0" indent="0" algn="l" rtl="0">
              <a:lnSpc>
                <a:spcPct val="115000"/>
              </a:lnSpc>
              <a:spcBef>
                <a:spcPts val="1600"/>
              </a:spcBef>
              <a:spcAft>
                <a:spcPts val="0"/>
              </a:spcAft>
              <a:buClr>
                <a:schemeClr val="dk1"/>
              </a:buClr>
              <a:buSzPts val="1100"/>
              <a:buFont typeface="Arial"/>
              <a:buNone/>
            </a:pPr>
            <a:r>
              <a:rPr lang="en" sz="1000"/>
              <a:t>      Receives monthly stipend and support from a Family Home Agency to create successful co-living</a:t>
            </a:r>
            <a:endParaRPr sz="1000"/>
          </a:p>
          <a:p>
            <a:pPr marL="0" lvl="0" indent="0" algn="l" rtl="0">
              <a:lnSpc>
                <a:spcPct val="115000"/>
              </a:lnSpc>
              <a:spcBef>
                <a:spcPts val="1600"/>
              </a:spcBef>
              <a:spcAft>
                <a:spcPts val="0"/>
              </a:spcAft>
              <a:buClr>
                <a:schemeClr val="dk1"/>
              </a:buClr>
              <a:buSzPts val="1100"/>
              <a:buFont typeface="Arial"/>
              <a:buNone/>
            </a:pPr>
            <a:r>
              <a:rPr lang="en" sz="1000"/>
              <a:t>Barriers</a:t>
            </a:r>
            <a:endParaRPr sz="1000"/>
          </a:p>
          <a:p>
            <a:pPr marL="0" lvl="0" indent="0" algn="l" rtl="0">
              <a:lnSpc>
                <a:spcPct val="115000"/>
              </a:lnSpc>
              <a:spcBef>
                <a:spcPts val="1600"/>
              </a:spcBef>
              <a:spcAft>
                <a:spcPts val="0"/>
              </a:spcAft>
              <a:buClr>
                <a:schemeClr val="dk1"/>
              </a:buClr>
              <a:buSzPts val="1100"/>
              <a:buFont typeface="Arial"/>
              <a:buNone/>
            </a:pPr>
            <a:r>
              <a:rPr lang="en" sz="1800">
                <a:solidFill>
                  <a:schemeClr val="dk2"/>
                </a:solidFill>
              </a:rPr>
              <a:t>      </a:t>
            </a:r>
            <a:r>
              <a:rPr lang="en" sz="1000"/>
              <a:t> Finding homeowners who want to home-share.</a:t>
            </a:r>
            <a:endParaRPr sz="1000"/>
          </a:p>
          <a:p>
            <a:pPr marL="0" lvl="0" indent="0" algn="l" rtl="0">
              <a:lnSpc>
                <a:spcPct val="115000"/>
              </a:lnSpc>
              <a:spcBef>
                <a:spcPts val="1600"/>
              </a:spcBef>
              <a:spcAft>
                <a:spcPts val="0"/>
              </a:spcAft>
              <a:buClr>
                <a:schemeClr val="dk1"/>
              </a:buClr>
              <a:buSzPts val="1100"/>
              <a:buFont typeface="Arial"/>
              <a:buNone/>
            </a:pPr>
            <a:r>
              <a:rPr lang="en" sz="1800">
                <a:solidFill>
                  <a:schemeClr val="dk2"/>
                </a:solidFill>
              </a:rPr>
              <a:t>      </a:t>
            </a:r>
            <a:r>
              <a:rPr lang="en" sz="1000"/>
              <a:t> Finding homeowners who want to home-share and support an adult with developmental disabilities</a:t>
            </a:r>
            <a:endParaRPr sz="1000"/>
          </a:p>
          <a:p>
            <a:pPr marL="0" lvl="0" indent="0" algn="l" rtl="0">
              <a:spcBef>
                <a:spcPts val="160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653cd64261_3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653cd64261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5bcc41028d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5bcc41028d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606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5bcc41028d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5bcc41028d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6725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bcc41028d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5bcc41028d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1167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5bcc41028d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5bcc41028d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0805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bcc41028d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bcc41028d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068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bcc41028d_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bcc41028d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6863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bcc41028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5bcc41028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101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About a third of all adults say they will need to make some changes to their current home in order to be able to stay</a:t>
            </a:r>
            <a:r>
              <a:rPr lang="en-US" sz="1200" b="1" baseline="0" dirty="0">
                <a:solidFill>
                  <a:schemeClr val="tx1"/>
                </a:solidFill>
                <a:latin typeface="+mn-lt"/>
              </a:rPr>
              <a:t> there and this is slightly higher [although no significant] for Baby Boomers. With regards to necessary home improvements this is not the case for the Silent generation which is expected because they are already living in their current housing situation whether it is appropriate for them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latin typeface="+mn-lt"/>
              </a:rPr>
              <a:t>The most common changes are bathroom modifications and easier access into or within the home. Think ramps, wider doorways,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latin typeface="+mn-lt"/>
              </a:rPr>
              <a:t>2. Owners vs Renters: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latin typeface="+mn-lt"/>
              </a:rPr>
              <a:t>Move to a different community (25</a:t>
            </a:r>
            <a:r>
              <a:rPr lang="en-US" sz="1200" b="1" baseline="0" dirty="0">
                <a:solidFill>
                  <a:schemeClr val="tx1"/>
                </a:solidFill>
              </a:rPr>
              <a:t>% owners vs 40% of renters)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Move to a different home within community (1</a:t>
            </a:r>
            <a:r>
              <a:rPr lang="en-US" sz="1200" b="1" baseline="0" dirty="0">
                <a:solidFill>
                  <a:schemeClr val="tx1"/>
                </a:solidFill>
                <a:latin typeface="+mn-lt"/>
              </a:rPr>
              <a:t>5</a:t>
            </a:r>
            <a:r>
              <a:rPr lang="en-US" sz="1200" b="1" baseline="0" dirty="0">
                <a:solidFill>
                  <a:schemeClr val="tx1"/>
                </a:solidFill>
              </a:rPr>
              <a:t>% owners vs 27% of renters)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Stay in current residence </a:t>
            </a:r>
            <a:r>
              <a:rPr lang="en-US" sz="1200" b="1" baseline="0" dirty="0">
                <a:solidFill>
                  <a:schemeClr val="tx1"/>
                </a:solidFill>
                <a:latin typeface="+mn-lt"/>
              </a:rPr>
              <a:t>(46</a:t>
            </a:r>
            <a:r>
              <a:rPr lang="en-US" sz="1200" b="1" baseline="0" dirty="0">
                <a:solidFill>
                  <a:schemeClr val="tx1"/>
                </a:solidFill>
              </a:rPr>
              <a:t>% owners vs 17% of renters)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3. No real differences across race/ethnicity.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4. No differences across reported disability status.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5. No differences across income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endParaRPr>
          </a:p>
        </p:txBody>
      </p:sp>
      <p:sp>
        <p:nvSpPr>
          <p:cNvPr id="4" name="Slide Number Placeholder 3"/>
          <p:cNvSpPr>
            <a:spLocks noGrp="1"/>
          </p:cNvSpPr>
          <p:nvPr>
            <p:ph type="sldNum" sz="quarter" idx="10"/>
          </p:nvPr>
        </p:nvSpPr>
        <p:spPr/>
        <p:txBody>
          <a:bodyPr/>
          <a:lstStyle/>
          <a:p>
            <a:fld id="{9695F284-F4A8-42CE-824A-6EDADF735254}" type="slidenum">
              <a:rPr lang="en-US" smtClean="0"/>
              <a:pPr/>
              <a:t>5</a:t>
            </a:fld>
            <a:endParaRPr lang="en-US"/>
          </a:p>
        </p:txBody>
      </p:sp>
    </p:spTree>
    <p:extLst>
      <p:ext uri="{BB962C8B-B14F-4D97-AF65-F5344CB8AC3E}">
        <p14:creationId xmlns:p14="http://schemas.microsoft.com/office/powerpoint/2010/main" val="3327008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bcc41028d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bcc41028d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42291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bcc41028d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bcc41028d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550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bcc41028d_1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bcc41028d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95829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bcc41028d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bcc41028d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7969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bcc41028d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bcc41028d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6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bcc41028d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5bcc41028d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31593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654d7bfd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654d7bfd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6555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bcc41028d_1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bcc41028d_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9228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latin typeface="+mn-lt"/>
              </a:rPr>
              <a:t>Here again, CA residents are less likely to say they would stay in their current residence and is also true for renters.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p:txBody>
      </p:sp>
      <p:sp>
        <p:nvSpPr>
          <p:cNvPr id="4" name="Slide Number Placeholder 3"/>
          <p:cNvSpPr>
            <a:spLocks noGrp="1"/>
          </p:cNvSpPr>
          <p:nvPr>
            <p:ph type="sldNum" sz="quarter" idx="10"/>
          </p:nvPr>
        </p:nvSpPr>
        <p:spPr/>
        <p:txBody>
          <a:bodyPr/>
          <a:lstStyle/>
          <a:p>
            <a:fld id="{9695F284-F4A8-42CE-824A-6EDADF735254}" type="slidenum">
              <a:rPr lang="en-US" smtClean="0"/>
              <a:pPr/>
              <a:t>6</a:t>
            </a:fld>
            <a:endParaRPr lang="en-US"/>
          </a:p>
        </p:txBody>
      </p:sp>
    </p:spTree>
    <p:extLst>
      <p:ext uri="{BB962C8B-B14F-4D97-AF65-F5344CB8AC3E}">
        <p14:creationId xmlns:p14="http://schemas.microsoft.com/office/powerpoint/2010/main" val="2905087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ADU Presence: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1-6. Presence of an ADU is low regardless of generation, home ownership status, race and ethnicity, disability status, income, and California residency.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Likelihood of building an ADU: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1. Consideration for building an ADU is similar across generations Y, X, and Baby Boomers. Generation Z and the Silent generations were less likely to consider building an ADU; however, this difference is not significant.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2. No differences across home ownership status for building an ADU.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3. Hispanic adults are more willing to build an ADU onto their property.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4. No differences across reported disability status.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5. No differences across income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6. No difference in the likelihood of building one for CA residents.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rgbClr val="0070C0"/>
              </a:solidFill>
            </a:endParaRPr>
          </a:p>
        </p:txBody>
      </p:sp>
      <p:sp>
        <p:nvSpPr>
          <p:cNvPr id="4" name="Slide Number Placeholder 3"/>
          <p:cNvSpPr>
            <a:spLocks noGrp="1"/>
          </p:cNvSpPr>
          <p:nvPr>
            <p:ph type="sldNum" sz="quarter" idx="10"/>
          </p:nvPr>
        </p:nvSpPr>
        <p:spPr/>
        <p:txBody>
          <a:bodyPr/>
          <a:lstStyle/>
          <a:p>
            <a:fld id="{9695F284-F4A8-42CE-824A-6EDADF735254}" type="slidenum">
              <a:rPr lang="en-US" smtClean="0"/>
              <a:pPr/>
              <a:t>7</a:t>
            </a:fld>
            <a:endParaRPr lang="en-US"/>
          </a:p>
        </p:txBody>
      </p:sp>
    </p:spTree>
    <p:extLst>
      <p:ext uri="{BB962C8B-B14F-4D97-AF65-F5344CB8AC3E}">
        <p14:creationId xmlns:p14="http://schemas.microsoft.com/office/powerpoint/2010/main" val="2359714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1. Reasons for considering building an ADU are similar across generations Y, X, and Baby Boomers. Generation Z and the Silent generations were less likely to consider building an ADU for a loved one needing care.</a:t>
            </a:r>
            <a:endParaRPr lang="en-US"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Interestingly, Baby Boomers and Silent generations were less like to consider an ADU as an option for providing a home for family or friends.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2. *Reasons differ for owners vs renters: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Much more likely to build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Extra income (21% vs 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Increase value of home (27% vs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To have someone living close by (31% vs 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3. No differences across race and ethnicity; providing a home for a loved one who needs care is the top reason regardless of race and ethnicity.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4. Those reporting no disability are more likely to build an ADU to provide a home for family or friends (41% vs 61%)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5. Those with income of less than $25K are less likely to say they would build an ADU for a loved one who needs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p:txBody>
      </p:sp>
      <p:sp>
        <p:nvSpPr>
          <p:cNvPr id="4" name="Slide Number Placeholder 3"/>
          <p:cNvSpPr>
            <a:spLocks noGrp="1"/>
          </p:cNvSpPr>
          <p:nvPr>
            <p:ph type="sldNum" sz="quarter" idx="10"/>
          </p:nvPr>
        </p:nvSpPr>
        <p:spPr/>
        <p:txBody>
          <a:bodyPr/>
          <a:lstStyle/>
          <a:p>
            <a:fld id="{9695F284-F4A8-42CE-824A-6EDADF735254}" type="slidenum">
              <a:rPr lang="en-US" smtClean="0"/>
              <a:pPr/>
              <a:t>8</a:t>
            </a:fld>
            <a:endParaRPr lang="en-US"/>
          </a:p>
        </p:txBody>
      </p:sp>
    </p:spTree>
    <p:extLst>
      <p:ext uri="{BB962C8B-B14F-4D97-AF65-F5344CB8AC3E}">
        <p14:creationId xmlns:p14="http://schemas.microsoft.com/office/powerpoint/2010/main" val="1707095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Photo credit: </a:t>
            </a:r>
            <a:r>
              <a:rPr lang="en-US" sz="1200" kern="1200" dirty="0">
                <a:solidFill>
                  <a:schemeClr val="tx1"/>
                </a:solidFill>
                <a:effectLst/>
                <a:latin typeface="+mn-lt"/>
                <a:ea typeface="+mn-ea"/>
                <a:cs typeface="+mn-cs"/>
              </a:rPr>
              <a:t>iStock.com/ </a:t>
            </a:r>
            <a:r>
              <a:rPr lang="en-US" sz="1200" kern="1200" dirty="0" err="1">
                <a:solidFill>
                  <a:schemeClr val="tx1"/>
                </a:solidFill>
                <a:effectLst/>
                <a:latin typeface="+mn-lt"/>
                <a:ea typeface="+mn-ea"/>
                <a:cs typeface="+mn-cs"/>
              </a:rPr>
              <a:t>tobiasjo</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CA residents are much more likely to build an ADU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solidFill>
                  <a:schemeClr val="tx1"/>
                </a:solidFill>
              </a:rPr>
              <a:t>Have a place for a loved one who needs care (54% vs 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solidFill>
                  <a:schemeClr val="tx1"/>
                </a:solidFill>
              </a:rPr>
              <a:t>Extra </a:t>
            </a:r>
            <a:r>
              <a:rPr lang="en-US" b="1" baseline="0" dirty="0">
                <a:solidFill>
                  <a:schemeClr val="tx1"/>
                </a:solidFill>
              </a:rPr>
              <a:t>income (41% vs 25%)</a:t>
            </a:r>
          </a:p>
          <a:p>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9695F284-F4A8-42CE-824A-6EDADF735254}" type="slidenum">
              <a:rPr lang="en-US" smtClean="0"/>
              <a:pPr/>
              <a:t>9</a:t>
            </a:fld>
            <a:endParaRPr lang="en-US"/>
          </a:p>
        </p:txBody>
      </p:sp>
    </p:spTree>
    <p:extLst>
      <p:ext uri="{BB962C8B-B14F-4D97-AF65-F5344CB8AC3E}">
        <p14:creationId xmlns:p14="http://schemas.microsoft.com/office/powerpoint/2010/main" val="229999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2. Renters much more likely to give income as a reason but are just as likely to choose other reasons</a:t>
            </a:r>
            <a:r>
              <a:rPr lang="en-US" sz="1200" b="1" kern="1200" baseline="0" dirty="0">
                <a:solidFill>
                  <a:schemeClr val="tx1"/>
                </a:solidFill>
                <a:effectLst/>
                <a:latin typeface="+mn-lt"/>
                <a:ea typeface="+mn-ea"/>
                <a:cs typeface="+mn-cs"/>
              </a:rPr>
              <a:t> as home owners. </a:t>
            </a:r>
          </a:p>
          <a:p>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*Reasons differ for owners vs renters: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Live in an ADU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Renters more likely to live in an ADU to lower their housing costs (49% vs 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3. White and Hispanic adults are more likely to say they would consider living in an ADU if they needed help.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4. No differences across reported disability status.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5. Those with incomes of $75,000+ are more likely to consider living in an ADU if they needed help with daily activities or to live close by but in their own separate place (70% and 75%).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olidFill>
                <a:schemeClr val="tx1"/>
              </a:solidFill>
            </a:endParaRPr>
          </a:p>
          <a:p>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9695F284-F4A8-42CE-824A-6EDADF735254}" type="slidenum">
              <a:rPr lang="en-US" smtClean="0"/>
              <a:pPr/>
              <a:t>10</a:t>
            </a:fld>
            <a:endParaRPr lang="en-US"/>
          </a:p>
        </p:txBody>
      </p:sp>
    </p:spTree>
    <p:extLst>
      <p:ext uri="{BB962C8B-B14F-4D97-AF65-F5344CB8AC3E}">
        <p14:creationId xmlns:p14="http://schemas.microsoft.com/office/powerpoint/2010/main" val="3465069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Externa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19"/>
          <p:cNvSpPr/>
          <p:nvPr userDrawn="1"/>
        </p:nvSpPr>
        <p:spPr>
          <a:xfrm>
            <a:off x="0" y="5206482"/>
            <a:ext cx="12192000" cy="1651518"/>
          </a:xfrm>
          <a:prstGeom prst="rect">
            <a:avLst/>
          </a:prstGeom>
          <a:gradFill>
            <a:gsLst>
              <a:gs pos="0">
                <a:schemeClr val="accent1">
                  <a:alpha val="0"/>
                  <a:lumMod val="0"/>
                  <a:lumOff val="100000"/>
                </a:schemeClr>
              </a:gs>
              <a:gs pos="83000">
                <a:schemeClr val="tx1">
                  <a:lumMod val="75000"/>
                  <a:lumOff val="25000"/>
                  <a:alpha val="7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userDrawn="1"/>
        </p:nvGrpSpPr>
        <p:grpSpPr>
          <a:xfrm>
            <a:off x="365795" y="6339346"/>
            <a:ext cx="11495902" cy="434104"/>
            <a:chOff x="365795" y="6339346"/>
            <a:chExt cx="11495902" cy="434104"/>
          </a:xfrm>
        </p:grpSpPr>
        <p:sp>
          <p:nvSpPr>
            <p:cNvPr id="18" name="Text Placeholder 11"/>
            <p:cNvSpPr txBox="1">
              <a:spLocks/>
            </p:cNvSpPr>
            <p:nvPr userDrawn="1"/>
          </p:nvSpPr>
          <p:spPr>
            <a:xfrm>
              <a:off x="10401446" y="6360832"/>
              <a:ext cx="1460251" cy="225425"/>
            </a:xfrm>
            <a:prstGeom prst="rect">
              <a:avLst/>
            </a:prstGeom>
          </p:spPr>
          <p:txBody>
            <a:bodyPr>
              <a:noAutofit/>
            </a:bodyPr>
            <a:lstStyle>
              <a:lvl1pPr marL="0" indent="0" algn="l" defTabSz="914400" rtl="0" eaLnBrk="1" latinLnBrk="0" hangingPunct="1">
                <a:spcBef>
                  <a:spcPct val="20000"/>
                </a:spcBef>
                <a:buClr>
                  <a:srgbClr val="1B90A3"/>
                </a:buClr>
                <a:buFont typeface="Arial" pitchFamily="34" charset="0"/>
                <a:buNone/>
                <a:defRPr sz="900" b="0" i="0" kern="1200" baseline="0">
                  <a:solidFill>
                    <a:srgbClr val="7F7F7F"/>
                  </a:solidFill>
                  <a:latin typeface="Arial-BoldMS"/>
                  <a:ea typeface="+mn-ea"/>
                  <a:cs typeface="Arial-BoldMS"/>
                </a:defRPr>
              </a:lvl1pPr>
              <a:lvl2pPr marL="742950" indent="-28575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000" b="1" i="0" cap="all" spc="0" baseline="0" dirty="0">
                  <a:solidFill>
                    <a:schemeClr val="bg1"/>
                  </a:solidFill>
                  <a:latin typeface="Arial"/>
                  <a:cs typeface="Arial"/>
                </a:rPr>
                <a:t>AARP</a:t>
              </a:r>
              <a:r>
                <a:rPr lang="en-US" sz="1150" b="1" i="0" cap="all" spc="0" baseline="0" dirty="0">
                  <a:solidFill>
                    <a:schemeClr val="bg1"/>
                  </a:solidFill>
                  <a:latin typeface="Arial"/>
                  <a:cs typeface="Arial"/>
                </a:rPr>
                <a:t> </a:t>
              </a:r>
              <a:r>
                <a:rPr lang="en-US" sz="1000" b="1" i="0" cap="all" spc="0" baseline="0" dirty="0">
                  <a:solidFill>
                    <a:schemeClr val="bg1"/>
                  </a:solidFill>
                  <a:latin typeface="Arial"/>
                  <a:cs typeface="Arial"/>
                </a:rPr>
                <a:t>RESEARCH</a:t>
              </a:r>
              <a:r>
                <a:rPr lang="en-US" sz="1150" b="1" i="0" cap="all" spc="0" baseline="0" dirty="0">
                  <a:solidFill>
                    <a:schemeClr val="bg1"/>
                  </a:solidFill>
                  <a:latin typeface="Arial"/>
                  <a:cs typeface="Arial"/>
                </a:rPr>
                <a:t>  </a:t>
              </a:r>
            </a:p>
          </p:txBody>
        </p:sp>
        <p:sp>
          <p:nvSpPr>
            <p:cNvPr id="9" name="Text Placeholder 11"/>
            <p:cNvSpPr txBox="1">
              <a:spLocks/>
            </p:cNvSpPr>
            <p:nvPr userDrawn="1"/>
          </p:nvSpPr>
          <p:spPr>
            <a:xfrm>
              <a:off x="365795" y="6360832"/>
              <a:ext cx="9011527" cy="412618"/>
            </a:xfrm>
            <a:prstGeom prst="rect">
              <a:avLst/>
            </a:prstGeom>
          </p:spPr>
          <p:txBody>
            <a:bodyPr>
              <a:noAutofit/>
            </a:bodyPr>
            <a:lstStyle>
              <a:lvl1pPr marL="0" indent="0" algn="l" defTabSz="914400" rtl="0" eaLnBrk="1" latinLnBrk="0" hangingPunct="1">
                <a:spcBef>
                  <a:spcPct val="20000"/>
                </a:spcBef>
                <a:buClr>
                  <a:srgbClr val="1B90A3"/>
                </a:buClr>
                <a:buFont typeface="Arial" pitchFamily="34" charset="0"/>
                <a:buNone/>
                <a:defRPr sz="900" b="0" i="0" kern="1200" baseline="0">
                  <a:solidFill>
                    <a:srgbClr val="7F7F7F"/>
                  </a:solidFill>
                  <a:latin typeface="Arial-BoldMS"/>
                  <a:ea typeface="+mn-ea"/>
                  <a:cs typeface="Arial-BoldMS"/>
                </a:defRPr>
              </a:lvl1pPr>
              <a:lvl2pPr marL="742950" indent="-28575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B90A3"/>
                </a:buClr>
                <a:buSzTx/>
                <a:buFont typeface="Arial" pitchFamily="34" charset="0"/>
                <a:buNone/>
                <a:tabLst/>
                <a:defRPr/>
              </a:pPr>
              <a:r>
                <a:rPr lang="en-US" sz="1000" b="1" i="0" baseline="0" dirty="0">
                  <a:solidFill>
                    <a:schemeClr val="bg1"/>
                  </a:solidFill>
                  <a:latin typeface="Arial"/>
                  <a:cs typeface="Arial"/>
                </a:rPr>
                <a:t>AARP.ORG/RESEARCH | </a:t>
              </a:r>
              <a:r>
                <a:rPr lang="en-US" sz="1000" dirty="0">
                  <a:solidFill>
                    <a:schemeClr val="bg1"/>
                  </a:solidFill>
                  <a:latin typeface="Arial"/>
                  <a:cs typeface="Arial"/>
                </a:rPr>
                <a:t>© 2018 AARP ALL RIGHTS RESERVED	</a:t>
              </a:r>
              <a:r>
                <a:rPr lang="en-US" sz="1000" cap="all" dirty="0">
                  <a:solidFill>
                    <a:schemeClr val="bg1"/>
                  </a:solidFill>
                  <a:latin typeface="Arial"/>
                  <a:cs typeface="Arial"/>
                </a:rPr>
                <a:t>https://doi.org/10.26419/res.00231.001 </a:t>
              </a:r>
              <a:r>
                <a:rPr lang="en-US" sz="1150" i="0" cap="all" spc="0" baseline="0" dirty="0">
                  <a:solidFill>
                    <a:schemeClr val="bg1"/>
                  </a:solidFill>
                  <a:latin typeface="Arial"/>
                  <a:cs typeface="Arial"/>
                </a:rPr>
                <a:t>  </a:t>
              </a:r>
            </a:p>
            <a:p>
              <a:r>
                <a:rPr lang="en-US" sz="1000" dirty="0">
                  <a:solidFill>
                    <a:schemeClr val="bg1"/>
                  </a:solidFill>
                  <a:latin typeface="Arial"/>
                  <a:cs typeface="Arial"/>
                </a:rPr>
                <a:t>	 </a:t>
              </a:r>
              <a:r>
                <a:rPr lang="en-US" sz="1000" b="1" i="0" baseline="0" dirty="0">
                  <a:solidFill>
                    <a:schemeClr val="bg1"/>
                  </a:solidFill>
                  <a:latin typeface="Arial"/>
                  <a:cs typeface="Arial"/>
                </a:rPr>
                <a:t> </a:t>
              </a:r>
            </a:p>
          </p:txBody>
        </p:sp>
        <p:cxnSp>
          <p:nvCxnSpPr>
            <p:cNvPr id="12" name="Straight Connector 11"/>
            <p:cNvCxnSpPr/>
            <p:nvPr userDrawn="1"/>
          </p:nvCxnSpPr>
          <p:spPr>
            <a:xfrm flipV="1">
              <a:off x="365796" y="6339346"/>
              <a:ext cx="10893606" cy="214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userDrawn="1"/>
        </p:nvSpPr>
        <p:spPr>
          <a:xfrm flipH="1">
            <a:off x="5230368" y="683394"/>
            <a:ext cx="6961632" cy="2882766"/>
          </a:xfrm>
          <a:prstGeom prst="rect">
            <a:avLst/>
          </a:prstGeom>
          <a:solidFill>
            <a:schemeClr val="bg1">
              <a:lumMod val="8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5251450" y="1001034"/>
            <a:ext cx="6940550" cy="1359032"/>
          </a:xfrm>
        </p:spPr>
        <p:txBody>
          <a:bodyPr anchor="ctr"/>
          <a:lstStyle>
            <a:lvl1pPr marL="0" indent="0">
              <a:buNone/>
              <a:defRPr sz="3600" b="1">
                <a:solidFill>
                  <a:schemeClr val="accent1"/>
                </a:solidFill>
                <a:latin typeface="+mj-lt"/>
              </a:defRPr>
            </a:lvl1pPr>
          </a:lstStyle>
          <a:p>
            <a:pPr lvl="0"/>
            <a:endParaRPr lang="en-US" dirty="0"/>
          </a:p>
        </p:txBody>
      </p:sp>
      <p:cxnSp>
        <p:nvCxnSpPr>
          <p:cNvPr id="16" name="Straight Connector 15"/>
          <p:cNvCxnSpPr/>
          <p:nvPr userDrawn="1"/>
        </p:nvCxnSpPr>
        <p:spPr>
          <a:xfrm>
            <a:off x="7729728" y="2508996"/>
            <a:ext cx="4462272" cy="2454"/>
          </a:xfrm>
          <a:prstGeom prst="line">
            <a:avLst/>
          </a:prstGeom>
          <a:ln>
            <a:solidFill>
              <a:srgbClr val="104270"/>
            </a:solidFill>
          </a:ln>
        </p:spPr>
        <p:style>
          <a:lnRef idx="1">
            <a:schemeClr val="accent1"/>
          </a:lnRef>
          <a:fillRef idx="0">
            <a:schemeClr val="accent1"/>
          </a:fillRef>
          <a:effectRef idx="0">
            <a:schemeClr val="accent1"/>
          </a:effectRef>
          <a:fontRef idx="minor">
            <a:schemeClr val="tx1"/>
          </a:fontRef>
        </p:style>
      </p:cxnSp>
      <p:sp>
        <p:nvSpPr>
          <p:cNvPr id="21" name="Text Placeholder 2"/>
          <p:cNvSpPr>
            <a:spLocks noGrp="1"/>
          </p:cNvSpPr>
          <p:nvPr>
            <p:ph type="body" sz="quarter" idx="12"/>
          </p:nvPr>
        </p:nvSpPr>
        <p:spPr>
          <a:xfrm>
            <a:off x="7722536" y="2780739"/>
            <a:ext cx="4279392" cy="277894"/>
          </a:xfrm>
        </p:spPr>
        <p:txBody>
          <a:bodyPr anchor="ctr"/>
          <a:lstStyle>
            <a:lvl1pPr marL="0" indent="0" algn="r">
              <a:buNone/>
              <a:defRPr sz="1600" b="0">
                <a:solidFill>
                  <a:schemeClr val="tx2">
                    <a:lumMod val="50000"/>
                  </a:schemeClr>
                </a:solidFill>
                <a:latin typeface="+mn-lt"/>
              </a:defRPr>
            </a:lvl1pPr>
          </a:lstStyle>
          <a:p>
            <a:pPr lvl="0"/>
            <a:endParaRPr lang="en-US"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7323" y="5647165"/>
            <a:ext cx="2484374" cy="640058"/>
          </a:xfrm>
          <a:prstGeom prst="rect">
            <a:avLst/>
          </a:prstGeom>
          <a:ln w="12700">
            <a:miter lim="400000"/>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609600" y="274637"/>
            <a:ext cx="10972800" cy="1143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3" name="Google Shape;63;p15"/>
          <p:cNvSpPr txBox="1">
            <a:spLocks noGrp="1"/>
          </p:cNvSpPr>
          <p:nvPr>
            <p:ph type="body" idx="1"/>
          </p:nvPr>
        </p:nvSpPr>
        <p:spPr>
          <a:xfrm>
            <a:off x="609600" y="1600200"/>
            <a:ext cx="10972800" cy="49676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Char char="●"/>
              <a:defRPr/>
            </a:lvl1pPr>
            <a:lvl2pPr marL="1219170" lvl="1" indent="-507987" rtl="0">
              <a:spcBef>
                <a:spcPts val="0"/>
              </a:spcBef>
              <a:spcAft>
                <a:spcPts val="0"/>
              </a:spcAft>
              <a:buSzPts val="2400"/>
              <a:buChar char="○"/>
              <a:defRPr/>
            </a:lvl2pPr>
            <a:lvl3pPr marL="1828754" lvl="2" indent="-507987" rtl="0">
              <a:spcBef>
                <a:spcPts val="0"/>
              </a:spcBef>
              <a:spcAft>
                <a:spcPts val="0"/>
              </a:spcAft>
              <a:buSzPts val="2400"/>
              <a:buChar char="■"/>
              <a:defRPr/>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Tree>
    <p:extLst>
      <p:ext uri="{BB962C8B-B14F-4D97-AF65-F5344CB8AC3E}">
        <p14:creationId xmlns:p14="http://schemas.microsoft.com/office/powerpoint/2010/main" val="66715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609600" y="274637"/>
            <a:ext cx="10972800" cy="1143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6" name="Google Shape;66;p16"/>
          <p:cNvSpPr txBox="1">
            <a:spLocks noGrp="1"/>
          </p:cNvSpPr>
          <p:nvPr>
            <p:ph type="body" idx="1"/>
          </p:nvPr>
        </p:nvSpPr>
        <p:spPr>
          <a:xfrm>
            <a:off x="609600" y="1600200"/>
            <a:ext cx="5326000" cy="49676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Char char="●"/>
              <a:defRPr/>
            </a:lvl1pPr>
            <a:lvl2pPr marL="1219170" lvl="1" indent="-507987" rtl="0">
              <a:spcBef>
                <a:spcPts val="0"/>
              </a:spcBef>
              <a:spcAft>
                <a:spcPts val="0"/>
              </a:spcAft>
              <a:buSzPts val="2400"/>
              <a:buChar char="○"/>
              <a:defRPr/>
            </a:lvl2pPr>
            <a:lvl3pPr marL="1828754" lvl="2" indent="-507987" rtl="0">
              <a:spcBef>
                <a:spcPts val="0"/>
              </a:spcBef>
              <a:spcAft>
                <a:spcPts val="0"/>
              </a:spcAft>
              <a:buSzPts val="2400"/>
              <a:buChar char="■"/>
              <a:defRPr/>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67" name="Google Shape;67;p16"/>
          <p:cNvSpPr txBox="1">
            <a:spLocks noGrp="1"/>
          </p:cNvSpPr>
          <p:nvPr>
            <p:ph type="body" idx="2"/>
          </p:nvPr>
        </p:nvSpPr>
        <p:spPr>
          <a:xfrm>
            <a:off x="6256365" y="1600200"/>
            <a:ext cx="5326000" cy="49676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Char char="●"/>
              <a:defRPr/>
            </a:lvl1pPr>
            <a:lvl2pPr marL="1219170" lvl="1" indent="-507987" rtl="0">
              <a:spcBef>
                <a:spcPts val="0"/>
              </a:spcBef>
              <a:spcAft>
                <a:spcPts val="0"/>
              </a:spcAft>
              <a:buSzPts val="2400"/>
              <a:buChar char="○"/>
              <a:defRPr/>
            </a:lvl2pPr>
            <a:lvl3pPr marL="1828754" lvl="2" indent="-507987" rtl="0">
              <a:spcBef>
                <a:spcPts val="0"/>
              </a:spcBef>
              <a:spcAft>
                <a:spcPts val="0"/>
              </a:spcAft>
              <a:buSzPts val="2400"/>
              <a:buChar char="■"/>
              <a:defRPr/>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Tree>
    <p:extLst>
      <p:ext uri="{BB962C8B-B14F-4D97-AF65-F5344CB8AC3E}">
        <p14:creationId xmlns:p14="http://schemas.microsoft.com/office/powerpoint/2010/main" val="1478978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609600" y="274637"/>
            <a:ext cx="10972800" cy="1143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740018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609600" y="5875079"/>
            <a:ext cx="10972800" cy="692800"/>
          </a:xfrm>
          <a:prstGeom prst="rect">
            <a:avLst/>
          </a:prstGeom>
        </p:spPr>
        <p:txBody>
          <a:bodyPr spcFirstLastPara="1" wrap="square" lIns="91425" tIns="91425" rIns="91425" bIns="91425" anchor="t" anchorCtr="0">
            <a:noAutofit/>
          </a:bodyPr>
          <a:lstStyle>
            <a:lvl1pPr marL="609585" lvl="0" indent="-304792" algn="ctr" rtl="0">
              <a:spcBef>
                <a:spcPts val="480"/>
              </a:spcBef>
              <a:spcAft>
                <a:spcPts val="0"/>
              </a:spcAft>
              <a:buSzPts val="1800"/>
              <a:buNone/>
              <a:defRPr sz="2400"/>
            </a:lvl1pPr>
          </a:lstStyle>
          <a:p>
            <a:endParaRPr/>
          </a:p>
        </p:txBody>
      </p:sp>
    </p:spTree>
    <p:extLst>
      <p:ext uri="{BB962C8B-B14F-4D97-AF65-F5344CB8AC3E}">
        <p14:creationId xmlns:p14="http://schemas.microsoft.com/office/powerpoint/2010/main" val="2571244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Tree>
    <p:extLst>
      <p:ext uri="{BB962C8B-B14F-4D97-AF65-F5344CB8AC3E}">
        <p14:creationId xmlns:p14="http://schemas.microsoft.com/office/powerpoint/2010/main" val="3200866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680600" y="1676400"/>
            <a:ext cx="10830800" cy="21180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12" name="Google Shape;12;p2"/>
          <p:cNvSpPr txBox="1">
            <a:spLocks noGrp="1"/>
          </p:cNvSpPr>
          <p:nvPr>
            <p:ph type="subTitle" idx="1"/>
          </p:nvPr>
        </p:nvSpPr>
        <p:spPr>
          <a:xfrm>
            <a:off x="680600" y="4243084"/>
            <a:ext cx="10830800" cy="84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400"/>
              <a:buNone/>
              <a:defRPr sz="3200">
                <a:solidFill>
                  <a:schemeClr val="lt1"/>
                </a:solidFill>
              </a:defRPr>
            </a:lvl1pPr>
            <a:lvl2pPr lvl="1">
              <a:lnSpc>
                <a:spcPct val="100000"/>
              </a:lnSpc>
              <a:spcBef>
                <a:spcPts val="0"/>
              </a:spcBef>
              <a:spcAft>
                <a:spcPts val="0"/>
              </a:spcAft>
              <a:buClr>
                <a:schemeClr val="lt1"/>
              </a:buClr>
              <a:buSzPts val="2400"/>
              <a:buNone/>
              <a:defRPr sz="3200">
                <a:solidFill>
                  <a:schemeClr val="lt1"/>
                </a:solidFill>
              </a:defRPr>
            </a:lvl2pPr>
            <a:lvl3pPr lvl="2">
              <a:lnSpc>
                <a:spcPct val="100000"/>
              </a:lnSpc>
              <a:spcBef>
                <a:spcPts val="0"/>
              </a:spcBef>
              <a:spcAft>
                <a:spcPts val="0"/>
              </a:spcAft>
              <a:buClr>
                <a:schemeClr val="lt1"/>
              </a:buClr>
              <a:buSzPts val="2400"/>
              <a:buNone/>
              <a:defRPr sz="3200">
                <a:solidFill>
                  <a:schemeClr val="lt1"/>
                </a:solidFill>
              </a:defRPr>
            </a:lvl3pPr>
            <a:lvl4pPr lvl="3">
              <a:lnSpc>
                <a:spcPct val="100000"/>
              </a:lnSpc>
              <a:spcBef>
                <a:spcPts val="0"/>
              </a:spcBef>
              <a:spcAft>
                <a:spcPts val="0"/>
              </a:spcAft>
              <a:buClr>
                <a:schemeClr val="lt1"/>
              </a:buClr>
              <a:buSzPts val="2400"/>
              <a:buNone/>
              <a:defRPr sz="3200">
                <a:solidFill>
                  <a:schemeClr val="lt1"/>
                </a:solidFill>
              </a:defRPr>
            </a:lvl4pPr>
            <a:lvl5pPr lvl="4">
              <a:lnSpc>
                <a:spcPct val="100000"/>
              </a:lnSpc>
              <a:spcBef>
                <a:spcPts val="0"/>
              </a:spcBef>
              <a:spcAft>
                <a:spcPts val="0"/>
              </a:spcAft>
              <a:buClr>
                <a:schemeClr val="lt1"/>
              </a:buClr>
              <a:buSzPts val="2400"/>
              <a:buNone/>
              <a:defRPr sz="3200">
                <a:solidFill>
                  <a:schemeClr val="lt1"/>
                </a:solidFill>
              </a:defRPr>
            </a:lvl5pPr>
            <a:lvl6pPr lvl="5">
              <a:lnSpc>
                <a:spcPct val="100000"/>
              </a:lnSpc>
              <a:spcBef>
                <a:spcPts val="0"/>
              </a:spcBef>
              <a:spcAft>
                <a:spcPts val="0"/>
              </a:spcAft>
              <a:buClr>
                <a:schemeClr val="lt1"/>
              </a:buClr>
              <a:buSzPts val="2400"/>
              <a:buNone/>
              <a:defRPr sz="3200">
                <a:solidFill>
                  <a:schemeClr val="lt1"/>
                </a:solidFill>
              </a:defRPr>
            </a:lvl6pPr>
            <a:lvl7pPr lvl="6">
              <a:lnSpc>
                <a:spcPct val="100000"/>
              </a:lnSpc>
              <a:spcBef>
                <a:spcPts val="0"/>
              </a:spcBef>
              <a:spcAft>
                <a:spcPts val="0"/>
              </a:spcAft>
              <a:buClr>
                <a:schemeClr val="lt1"/>
              </a:buClr>
              <a:buSzPts val="2400"/>
              <a:buNone/>
              <a:defRPr sz="3200">
                <a:solidFill>
                  <a:schemeClr val="lt1"/>
                </a:solidFill>
              </a:defRPr>
            </a:lvl7pPr>
            <a:lvl8pPr lvl="7">
              <a:lnSpc>
                <a:spcPct val="100000"/>
              </a:lnSpc>
              <a:spcBef>
                <a:spcPts val="0"/>
              </a:spcBef>
              <a:spcAft>
                <a:spcPts val="0"/>
              </a:spcAft>
              <a:buClr>
                <a:schemeClr val="lt1"/>
              </a:buClr>
              <a:buSzPts val="2400"/>
              <a:buNone/>
              <a:defRPr sz="3200">
                <a:solidFill>
                  <a:schemeClr val="lt1"/>
                </a:solidFill>
              </a:defRPr>
            </a:lvl8pPr>
            <a:lvl9pPr lvl="8">
              <a:lnSpc>
                <a:spcPct val="100000"/>
              </a:lnSpc>
              <a:spcBef>
                <a:spcPts val="0"/>
              </a:spcBef>
              <a:spcAft>
                <a:spcPts val="0"/>
              </a:spcAft>
              <a:buClr>
                <a:schemeClr val="lt1"/>
              </a:buClr>
              <a:buSzPts val="2400"/>
              <a:buNone/>
              <a:defRPr sz="3200">
                <a:solidFill>
                  <a:schemeClr val="lt1"/>
                </a:solidFill>
              </a:defRPr>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3101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680600" y="2743200"/>
            <a:ext cx="10830800" cy="10384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17" name="Google Shape;1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15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bg>
      <p:bgPr>
        <a:solidFill>
          <a:schemeClr val="dk1"/>
        </a:solidFill>
        <a:effectLst/>
      </p:bgPr>
    </p:bg>
    <p:spTree>
      <p:nvGrpSpPr>
        <p:cNvPr id="1" name="Shape 14"/>
        <p:cNvGrpSpPr/>
        <p:nvPr/>
      </p:nvGrpSpPr>
      <p:grpSpPr>
        <a:xfrm>
          <a:off x="0" y="0"/>
          <a:ext cx="0" cy="0"/>
          <a:chOff x="0" y="0"/>
          <a:chExt cx="0" cy="0"/>
        </a:xfrm>
      </p:grpSpPr>
      <p:sp>
        <p:nvSpPr>
          <p:cNvPr id="16" name="Google Shape;16;p3"/>
          <p:cNvSpPr txBox="1">
            <a:spLocks noGrp="1"/>
          </p:cNvSpPr>
          <p:nvPr>
            <p:ph type="title"/>
          </p:nvPr>
        </p:nvSpPr>
        <p:spPr>
          <a:xfrm>
            <a:off x="680600" y="2743200"/>
            <a:ext cx="10830800" cy="10384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17" name="Google Shape;1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3634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7904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6" name="Google Shape;26;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7" name="Google Shape;27;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3979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vider Slide 1_Externa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754141" cy="7046157"/>
          </a:xfrm>
          <a:prstGeom prst="rect">
            <a:avLst/>
          </a:prstGeom>
        </p:spPr>
      </p:pic>
      <p:sp>
        <p:nvSpPr>
          <p:cNvPr id="8" name="Slide Number Placeholder 5"/>
          <p:cNvSpPr>
            <a:spLocks noGrp="1"/>
          </p:cNvSpPr>
          <p:nvPr>
            <p:ph type="sldNum" sz="quarter" idx="4"/>
          </p:nvPr>
        </p:nvSpPr>
        <p:spPr>
          <a:xfrm>
            <a:off x="11504641" y="6332430"/>
            <a:ext cx="391590" cy="331876"/>
          </a:xfrm>
          <a:prstGeom prst="rect">
            <a:avLst/>
          </a:prstGeom>
        </p:spPr>
        <p:txBody>
          <a:bodyPr vert="horz" lIns="91440" tIns="45720" rIns="91440" bIns="45720" rtlCol="0" anchor="ctr"/>
          <a:lstStyle>
            <a:lvl1pPr algn="r">
              <a:defRPr sz="1100">
                <a:solidFill>
                  <a:srgbClr val="134370"/>
                </a:solidFill>
              </a:defRPr>
            </a:lvl1pPr>
          </a:lstStyle>
          <a:p>
            <a:fld id="{1192A142-7054-431A-A71A-F024B58D1027}" type="slidenum">
              <a:rPr lang="en-US" smtClean="0"/>
              <a:pPr/>
              <a:t>‹#›</a:t>
            </a:fld>
            <a:endParaRPr lang="en-US" dirty="0"/>
          </a:p>
        </p:txBody>
      </p:sp>
      <p:sp>
        <p:nvSpPr>
          <p:cNvPr id="9" name="Text Placeholder 11"/>
          <p:cNvSpPr txBox="1">
            <a:spLocks/>
          </p:cNvSpPr>
          <p:nvPr userDrawn="1"/>
        </p:nvSpPr>
        <p:spPr>
          <a:xfrm>
            <a:off x="9961882" y="6332429"/>
            <a:ext cx="1460251" cy="225425"/>
          </a:xfrm>
          <a:prstGeom prst="rect">
            <a:avLst/>
          </a:prstGeom>
        </p:spPr>
        <p:txBody>
          <a:bodyPr>
            <a:noAutofit/>
          </a:bodyPr>
          <a:lstStyle>
            <a:lvl1pPr marL="0" indent="0" algn="l" defTabSz="914400" rtl="0" eaLnBrk="1" latinLnBrk="0" hangingPunct="1">
              <a:spcBef>
                <a:spcPct val="20000"/>
              </a:spcBef>
              <a:buClr>
                <a:srgbClr val="1B90A3"/>
              </a:buClr>
              <a:buFont typeface="Arial" pitchFamily="34" charset="0"/>
              <a:buNone/>
              <a:defRPr sz="900" b="0" i="0" kern="1200" baseline="0">
                <a:solidFill>
                  <a:srgbClr val="7F7F7F"/>
                </a:solidFill>
                <a:latin typeface="Arial-BoldMS"/>
                <a:ea typeface="+mn-ea"/>
                <a:cs typeface="Arial-BoldMS"/>
              </a:defRPr>
            </a:lvl1pPr>
            <a:lvl2pPr marL="742950" indent="-28575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000" b="1" i="0" cap="all" spc="0" baseline="0" dirty="0">
                <a:solidFill>
                  <a:srgbClr val="104270"/>
                </a:solidFill>
                <a:latin typeface="Arial"/>
                <a:cs typeface="Arial"/>
              </a:rPr>
              <a:t>AARP RESEARCH  </a:t>
            </a:r>
          </a:p>
        </p:txBody>
      </p:sp>
      <p:cxnSp>
        <p:nvCxnSpPr>
          <p:cNvPr id="13" name="Straight Connector 12"/>
          <p:cNvCxnSpPr/>
          <p:nvPr userDrawn="1"/>
        </p:nvCxnSpPr>
        <p:spPr>
          <a:xfrm flipV="1">
            <a:off x="434036" y="6339346"/>
            <a:ext cx="10893606" cy="21486"/>
          </a:xfrm>
          <a:prstGeom prst="line">
            <a:avLst/>
          </a:prstGeom>
          <a:ln>
            <a:solidFill>
              <a:srgbClr val="104270"/>
            </a:solidFill>
          </a:ln>
        </p:spPr>
        <p:style>
          <a:lnRef idx="1">
            <a:schemeClr val="accent1"/>
          </a:lnRef>
          <a:fillRef idx="0">
            <a:schemeClr val="accent1"/>
          </a:fillRef>
          <a:effectRef idx="0">
            <a:schemeClr val="accent1"/>
          </a:effectRef>
          <a:fontRef idx="minor">
            <a:schemeClr val="tx1"/>
          </a:fontRef>
        </p:style>
      </p:cxnSp>
      <p:sp>
        <p:nvSpPr>
          <p:cNvPr id="10" name="Text Placeholder 11"/>
          <p:cNvSpPr txBox="1">
            <a:spLocks/>
          </p:cNvSpPr>
          <p:nvPr userDrawn="1"/>
        </p:nvSpPr>
        <p:spPr>
          <a:xfrm>
            <a:off x="365796" y="6360832"/>
            <a:ext cx="5969266" cy="303473"/>
          </a:xfrm>
          <a:prstGeom prst="rect">
            <a:avLst/>
          </a:prstGeom>
        </p:spPr>
        <p:txBody>
          <a:bodyPr>
            <a:noAutofit/>
          </a:bodyPr>
          <a:lstStyle>
            <a:lvl1pPr marL="0" indent="0" algn="l" defTabSz="914400" rtl="0" eaLnBrk="1" latinLnBrk="0" hangingPunct="1">
              <a:spcBef>
                <a:spcPct val="20000"/>
              </a:spcBef>
              <a:buClr>
                <a:srgbClr val="1B90A3"/>
              </a:buClr>
              <a:buFont typeface="Arial" pitchFamily="34" charset="0"/>
              <a:buNone/>
              <a:defRPr sz="900" b="0" i="0" kern="1200" baseline="0">
                <a:solidFill>
                  <a:srgbClr val="7F7F7F"/>
                </a:solidFill>
                <a:latin typeface="Arial-BoldMS"/>
                <a:ea typeface="+mn-ea"/>
                <a:cs typeface="Arial-BoldMS"/>
              </a:defRPr>
            </a:lvl1pPr>
            <a:lvl2pPr marL="742950" indent="-28575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b="1" i="0" baseline="0" dirty="0">
                <a:solidFill>
                  <a:srgbClr val="104270"/>
                </a:solidFill>
                <a:latin typeface="Arial"/>
                <a:cs typeface="Arial"/>
              </a:rPr>
              <a:t>AARP.ORG/RESEARCH | </a:t>
            </a:r>
            <a:r>
              <a:rPr lang="en-US" sz="1000" dirty="0">
                <a:solidFill>
                  <a:srgbClr val="104270"/>
                </a:solidFill>
                <a:latin typeface="Arial"/>
                <a:cs typeface="Arial"/>
              </a:rPr>
              <a:t>© 2018 AARP ALL RIGHTS RESERVED </a:t>
            </a:r>
            <a:r>
              <a:rPr lang="en-US" sz="1000" b="1" i="0" baseline="0" dirty="0">
                <a:solidFill>
                  <a:srgbClr val="104270"/>
                </a:solidFill>
                <a:latin typeface="Arial"/>
                <a:cs typeface="Arial"/>
              </a:rPr>
              <a:t> </a:t>
            </a:r>
          </a:p>
        </p:txBody>
      </p:sp>
      <p:sp>
        <p:nvSpPr>
          <p:cNvPr id="7" name="Rectangle 6"/>
          <p:cNvSpPr/>
          <p:nvPr userDrawn="1"/>
        </p:nvSpPr>
        <p:spPr>
          <a:xfrm flipH="1">
            <a:off x="5539153" y="4975194"/>
            <a:ext cx="6652845" cy="1165882"/>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userDrawn="1"/>
        </p:nvSpPr>
        <p:spPr>
          <a:xfrm>
            <a:off x="5724395" y="5259459"/>
            <a:ext cx="6265904" cy="654272"/>
          </a:xfrm>
          <a:prstGeom prst="rect">
            <a:avLst/>
          </a:prstGeom>
        </p:spPr>
        <p:txBody>
          <a:bodyPr>
            <a:noAutofit/>
          </a:bodyPr>
          <a:lstStyle>
            <a:lvl1pPr algn="l" defTabSz="914400" rtl="0" eaLnBrk="1" latinLnBrk="0" hangingPunct="1">
              <a:spcBef>
                <a:spcPct val="0"/>
              </a:spcBef>
              <a:buNone/>
              <a:defRPr sz="4000" kern="1200" baseline="0">
                <a:solidFill>
                  <a:srgbClr val="FF0000"/>
                </a:solidFill>
                <a:latin typeface="times" charset="0"/>
                <a:ea typeface="+mj-ea"/>
                <a:cs typeface="Arial" pitchFamily="34" charset="0"/>
              </a:defRPr>
            </a:lvl1pPr>
          </a:lstStyle>
          <a:p>
            <a:pPr algn="r"/>
            <a:endParaRPr lang="en-US" sz="3000" b="1" spc="300" dirty="0">
              <a:solidFill>
                <a:srgbClr val="104270"/>
              </a:solidFill>
              <a:uFill>
                <a:solidFill>
                  <a:srgbClr val="FF0000"/>
                </a:solidFill>
              </a:uFill>
              <a:latin typeface="+mj-lt"/>
            </a:endParaRPr>
          </a:p>
        </p:txBody>
      </p:sp>
      <p:sp>
        <p:nvSpPr>
          <p:cNvPr id="3" name="Text Placeholder 2"/>
          <p:cNvSpPr>
            <a:spLocks noGrp="1"/>
          </p:cNvSpPr>
          <p:nvPr>
            <p:ph type="body" sz="quarter" idx="10"/>
          </p:nvPr>
        </p:nvSpPr>
        <p:spPr>
          <a:xfrm>
            <a:off x="5556250" y="4975194"/>
            <a:ext cx="6339981" cy="1128744"/>
          </a:xfrm>
        </p:spPr>
        <p:txBody>
          <a:bodyPr anchor="ctr"/>
          <a:lstStyle>
            <a:lvl1pPr marL="0" indent="0" algn="r">
              <a:buNone/>
              <a:defRPr sz="3000" b="1">
                <a:solidFill>
                  <a:schemeClr val="accent1"/>
                </a:solidFill>
                <a:latin typeface="+mj-lt"/>
              </a:defRPr>
            </a:lvl1pPr>
          </a:lstStyle>
          <a:p>
            <a:pPr lvl="0"/>
            <a:endParaRPr lang="en-US" dirty="0"/>
          </a:p>
        </p:txBody>
      </p:sp>
    </p:spTree>
    <p:extLst>
      <p:ext uri="{BB962C8B-B14F-4D97-AF65-F5344CB8AC3E}">
        <p14:creationId xmlns:p14="http://schemas.microsoft.com/office/powerpoint/2010/main" val="3387880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7296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3" name="Google Shape;33;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7274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53667" y="701800"/>
            <a:ext cx="77300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7" name="Google Shape;37;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586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Google Shape;39;p9"/>
          <p:cNvSpPr/>
          <p:nvPr/>
        </p:nvSpPr>
        <p:spPr>
          <a:xfrm>
            <a:off x="6096000" y="10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0" name="Google Shape;40;p9"/>
          <p:cNvCxnSpPr/>
          <p:nvPr/>
        </p:nvCxnSpPr>
        <p:spPr>
          <a:xfrm>
            <a:off x="6706233" y="5994000"/>
            <a:ext cx="6244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354000" y="1607767"/>
            <a:ext cx="5393600" cy="2012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2" name="Google Shape;42;p9"/>
          <p:cNvSpPr txBox="1">
            <a:spLocks noGrp="1"/>
          </p:cNvSpPr>
          <p:nvPr>
            <p:ph type="subTitle" idx="1"/>
          </p:nvPr>
        </p:nvSpPr>
        <p:spPr>
          <a:xfrm>
            <a:off x="354000" y="3692001"/>
            <a:ext cx="5393600" cy="179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3" name="Google Shape;43;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9675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9100"/>
            <a:ext cx="7998400" cy="7984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100"/>
              <a:buNone/>
              <a:defRPr sz="2800"/>
            </a:lvl1pPr>
          </a:lstStyle>
          <a:p>
            <a:endParaRPr/>
          </a:p>
        </p:txBody>
      </p:sp>
      <p:sp>
        <p:nvSpPr>
          <p:cNvPr id="47" name="Google Shape;47;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6464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1"/>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11"/>
          <p:cNvSpPr txBox="1">
            <a:spLocks noGrp="1"/>
          </p:cNvSpPr>
          <p:nvPr>
            <p:ph type="title" hasCustomPrompt="1"/>
          </p:nvPr>
        </p:nvSpPr>
        <p:spPr>
          <a:xfrm>
            <a:off x="415600" y="1321967"/>
            <a:ext cx="11360800" cy="255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0"/>
              <a:buNone/>
              <a:defRPr sz="18666" b="1"/>
            </a:lvl1pPr>
            <a:lvl2pPr lvl="1" algn="ctr">
              <a:spcBef>
                <a:spcPts val="0"/>
              </a:spcBef>
              <a:spcAft>
                <a:spcPts val="0"/>
              </a:spcAft>
              <a:buSzPts val="14000"/>
              <a:buNone/>
              <a:defRPr sz="18666" b="1"/>
            </a:lvl2pPr>
            <a:lvl3pPr lvl="2" algn="ctr">
              <a:spcBef>
                <a:spcPts val="0"/>
              </a:spcBef>
              <a:spcAft>
                <a:spcPts val="0"/>
              </a:spcAft>
              <a:buSzPts val="14000"/>
              <a:buNone/>
              <a:defRPr sz="18666" b="1"/>
            </a:lvl3pPr>
            <a:lvl4pPr lvl="3" algn="ctr">
              <a:spcBef>
                <a:spcPts val="0"/>
              </a:spcBef>
              <a:spcAft>
                <a:spcPts val="0"/>
              </a:spcAft>
              <a:buSzPts val="14000"/>
              <a:buNone/>
              <a:defRPr sz="18666" b="1"/>
            </a:lvl4pPr>
            <a:lvl5pPr lvl="4" algn="ctr">
              <a:spcBef>
                <a:spcPts val="0"/>
              </a:spcBef>
              <a:spcAft>
                <a:spcPts val="0"/>
              </a:spcAft>
              <a:buSzPts val="14000"/>
              <a:buNone/>
              <a:defRPr sz="18666" b="1"/>
            </a:lvl5pPr>
            <a:lvl6pPr lvl="5" algn="ctr">
              <a:spcBef>
                <a:spcPts val="0"/>
              </a:spcBef>
              <a:spcAft>
                <a:spcPts val="0"/>
              </a:spcAft>
              <a:buSzPts val="14000"/>
              <a:buNone/>
              <a:defRPr sz="18666" b="1"/>
            </a:lvl6pPr>
            <a:lvl7pPr lvl="6" algn="ctr">
              <a:spcBef>
                <a:spcPts val="0"/>
              </a:spcBef>
              <a:spcAft>
                <a:spcPts val="0"/>
              </a:spcAft>
              <a:buSzPts val="14000"/>
              <a:buNone/>
              <a:defRPr sz="18666" b="1"/>
            </a:lvl7pPr>
            <a:lvl8pPr lvl="7" algn="ctr">
              <a:spcBef>
                <a:spcPts val="0"/>
              </a:spcBef>
              <a:spcAft>
                <a:spcPts val="0"/>
              </a:spcAft>
              <a:buSzPts val="14000"/>
              <a:buNone/>
              <a:defRPr sz="18666" b="1"/>
            </a:lvl8pPr>
            <a:lvl9pPr lvl="8" algn="ctr">
              <a:spcBef>
                <a:spcPts val="0"/>
              </a:spcBef>
              <a:spcAft>
                <a:spcPts val="0"/>
              </a:spcAft>
              <a:buSzPts val="14000"/>
              <a:buNone/>
              <a:defRPr sz="18666" b="1"/>
            </a:lvl9pPr>
          </a:lstStyle>
          <a:p>
            <a:r>
              <a:t>xx%</a:t>
            </a:r>
          </a:p>
        </p:txBody>
      </p:sp>
      <p:sp>
        <p:nvSpPr>
          <p:cNvPr id="51" name="Google Shape;51;p11"/>
          <p:cNvSpPr txBox="1">
            <a:spLocks noGrp="1"/>
          </p:cNvSpPr>
          <p:nvPr>
            <p:ph type="body" idx="1"/>
          </p:nvPr>
        </p:nvSpPr>
        <p:spPr>
          <a:xfrm>
            <a:off x="415600" y="4095067"/>
            <a:ext cx="11360800" cy="1202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52" name="Google Shape;52;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45388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1616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88880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371010" y="0"/>
            <a:ext cx="1219200" cy="6858000"/>
          </a:xfrm>
          <a:custGeom>
            <a:avLst/>
            <a:gdLst/>
            <a:ahLst/>
            <a:cxnLst/>
            <a:rect l="l" t="t" r="r" b="b"/>
            <a:pathLst>
              <a:path w="1219200" h="6858000">
                <a:moveTo>
                  <a:pt x="0" y="0"/>
                </a:moveTo>
                <a:lnTo>
                  <a:pt x="1219200" y="6858000"/>
                </a:lnTo>
              </a:path>
            </a:pathLst>
          </a:custGeom>
          <a:ln w="12700">
            <a:solidFill>
              <a:srgbClr val="BFBFBF"/>
            </a:solidFill>
          </a:ln>
        </p:spPr>
        <p:txBody>
          <a:bodyPr wrap="square" lIns="0" tIns="0" rIns="0" bIns="0" rtlCol="0"/>
          <a:lstStyle/>
          <a:p>
            <a:endParaRPr/>
          </a:p>
        </p:txBody>
      </p:sp>
      <p:sp>
        <p:nvSpPr>
          <p:cNvPr id="17" name="bk object 17"/>
          <p:cNvSpPr/>
          <p:nvPr/>
        </p:nvSpPr>
        <p:spPr>
          <a:xfrm>
            <a:off x="7425266" y="3681412"/>
            <a:ext cx="4763770" cy="3176905"/>
          </a:xfrm>
          <a:custGeom>
            <a:avLst/>
            <a:gdLst/>
            <a:ahLst/>
            <a:cxnLst/>
            <a:rect l="l" t="t" r="r" b="b"/>
            <a:pathLst>
              <a:path w="4763770" h="3176904">
                <a:moveTo>
                  <a:pt x="4763558" y="0"/>
                </a:moveTo>
                <a:lnTo>
                  <a:pt x="0" y="3176587"/>
                </a:lnTo>
              </a:path>
            </a:pathLst>
          </a:custGeom>
          <a:ln w="12700">
            <a:solidFill>
              <a:srgbClr val="D9D9D9"/>
            </a:solidFill>
          </a:ln>
        </p:spPr>
        <p:txBody>
          <a:bodyPr wrap="square" lIns="0" tIns="0" rIns="0" bIns="0" rtlCol="0"/>
          <a:lstStyle/>
          <a:p>
            <a:endParaRPr/>
          </a:p>
        </p:txBody>
      </p:sp>
      <p:sp>
        <p:nvSpPr>
          <p:cNvPr id="18" name="bk object 18"/>
          <p:cNvSpPr/>
          <p:nvPr/>
        </p:nvSpPr>
        <p:spPr>
          <a:xfrm>
            <a:off x="9181475" y="0"/>
            <a:ext cx="3007360" cy="6858000"/>
          </a:xfrm>
          <a:custGeom>
            <a:avLst/>
            <a:gdLst/>
            <a:ahLst/>
            <a:cxnLst/>
            <a:rect l="l" t="t" r="r" b="b"/>
            <a:pathLst>
              <a:path w="3007359" h="6858000">
                <a:moveTo>
                  <a:pt x="3007349" y="0"/>
                </a:moveTo>
                <a:lnTo>
                  <a:pt x="2043009" y="0"/>
                </a:lnTo>
                <a:lnTo>
                  <a:pt x="0" y="6858000"/>
                </a:lnTo>
                <a:lnTo>
                  <a:pt x="3007349" y="6858000"/>
                </a:lnTo>
                <a:lnTo>
                  <a:pt x="3007349" y="0"/>
                </a:lnTo>
                <a:close/>
              </a:path>
            </a:pathLst>
          </a:custGeom>
          <a:solidFill>
            <a:srgbClr val="90C226">
              <a:alpha val="30198"/>
            </a:srgbClr>
          </a:solidFill>
        </p:spPr>
        <p:txBody>
          <a:bodyPr wrap="square" lIns="0" tIns="0" rIns="0" bIns="0" rtlCol="0"/>
          <a:lstStyle/>
          <a:p>
            <a:endParaRPr/>
          </a:p>
        </p:txBody>
      </p:sp>
      <p:sp>
        <p:nvSpPr>
          <p:cNvPr id="19" name="bk object 19"/>
          <p:cNvSpPr/>
          <p:nvPr/>
        </p:nvSpPr>
        <p:spPr>
          <a:xfrm>
            <a:off x="9604933" y="0"/>
            <a:ext cx="2587625" cy="6858000"/>
          </a:xfrm>
          <a:custGeom>
            <a:avLst/>
            <a:gdLst/>
            <a:ahLst/>
            <a:cxnLst/>
            <a:rect l="l" t="t" r="r" b="b"/>
            <a:pathLst>
              <a:path w="2587625" h="6858000">
                <a:moveTo>
                  <a:pt x="2587067" y="0"/>
                </a:moveTo>
                <a:lnTo>
                  <a:pt x="0" y="0"/>
                </a:lnTo>
                <a:lnTo>
                  <a:pt x="1207968" y="6858000"/>
                </a:lnTo>
                <a:lnTo>
                  <a:pt x="2587067" y="6858000"/>
                </a:lnTo>
                <a:lnTo>
                  <a:pt x="2587067" y="0"/>
                </a:lnTo>
                <a:close/>
              </a:path>
            </a:pathLst>
          </a:custGeom>
          <a:solidFill>
            <a:srgbClr val="90C226">
              <a:alpha val="19999"/>
            </a:srgbClr>
          </a:solidFill>
        </p:spPr>
        <p:txBody>
          <a:bodyPr wrap="square" lIns="0" tIns="0" rIns="0" bIns="0" rtlCol="0"/>
          <a:lstStyle/>
          <a:p>
            <a:endParaRPr/>
          </a:p>
        </p:txBody>
      </p:sp>
      <p:sp>
        <p:nvSpPr>
          <p:cNvPr id="20" name="bk object 20"/>
          <p:cNvSpPr/>
          <p:nvPr/>
        </p:nvSpPr>
        <p:spPr>
          <a:xfrm>
            <a:off x="8932333" y="3048000"/>
            <a:ext cx="3260090" cy="3810000"/>
          </a:xfrm>
          <a:custGeom>
            <a:avLst/>
            <a:gdLst/>
            <a:ahLst/>
            <a:cxnLst/>
            <a:rect l="l" t="t" r="r" b="b"/>
            <a:pathLst>
              <a:path w="3260090" h="3810000">
                <a:moveTo>
                  <a:pt x="3259667" y="0"/>
                </a:moveTo>
                <a:lnTo>
                  <a:pt x="0" y="3810000"/>
                </a:lnTo>
                <a:lnTo>
                  <a:pt x="3259667" y="3810000"/>
                </a:lnTo>
                <a:lnTo>
                  <a:pt x="3259667" y="0"/>
                </a:lnTo>
                <a:close/>
              </a:path>
            </a:pathLst>
          </a:custGeom>
          <a:solidFill>
            <a:srgbClr val="54A021">
              <a:alpha val="72158"/>
            </a:srgbClr>
          </a:solidFill>
        </p:spPr>
        <p:txBody>
          <a:bodyPr wrap="square" lIns="0" tIns="0" rIns="0" bIns="0" rtlCol="0"/>
          <a:lstStyle/>
          <a:p>
            <a:endParaRPr/>
          </a:p>
        </p:txBody>
      </p:sp>
      <p:sp>
        <p:nvSpPr>
          <p:cNvPr id="21" name="bk object 21"/>
          <p:cNvSpPr/>
          <p:nvPr/>
        </p:nvSpPr>
        <p:spPr>
          <a:xfrm>
            <a:off x="9337546" y="0"/>
            <a:ext cx="2851785" cy="6858000"/>
          </a:xfrm>
          <a:custGeom>
            <a:avLst/>
            <a:gdLst/>
            <a:ahLst/>
            <a:cxnLst/>
            <a:rect l="l" t="t" r="r" b="b"/>
            <a:pathLst>
              <a:path w="2851784" h="6858000">
                <a:moveTo>
                  <a:pt x="2851279" y="0"/>
                </a:moveTo>
                <a:lnTo>
                  <a:pt x="0" y="0"/>
                </a:lnTo>
                <a:lnTo>
                  <a:pt x="2467704" y="6858000"/>
                </a:lnTo>
                <a:lnTo>
                  <a:pt x="2851279" y="6858000"/>
                </a:lnTo>
                <a:lnTo>
                  <a:pt x="2851279" y="0"/>
                </a:lnTo>
                <a:close/>
              </a:path>
            </a:pathLst>
          </a:custGeom>
          <a:solidFill>
            <a:srgbClr val="3F7819">
              <a:alpha val="70199"/>
            </a:srgbClr>
          </a:solidFill>
        </p:spPr>
        <p:txBody>
          <a:bodyPr wrap="square" lIns="0" tIns="0" rIns="0" bIns="0" rtlCol="0"/>
          <a:lstStyle/>
          <a:p>
            <a:endParaRPr/>
          </a:p>
        </p:txBody>
      </p:sp>
      <p:sp>
        <p:nvSpPr>
          <p:cNvPr id="22" name="bk object 22"/>
          <p:cNvSpPr/>
          <p:nvPr/>
        </p:nvSpPr>
        <p:spPr>
          <a:xfrm>
            <a:off x="10898730" y="0"/>
            <a:ext cx="1290320" cy="6858000"/>
          </a:xfrm>
          <a:custGeom>
            <a:avLst/>
            <a:gdLst/>
            <a:ahLst/>
            <a:cxnLst/>
            <a:rect l="l" t="t" r="r" b="b"/>
            <a:pathLst>
              <a:path w="1290320" h="6858000">
                <a:moveTo>
                  <a:pt x="1290093" y="0"/>
                </a:moveTo>
                <a:lnTo>
                  <a:pt x="1018477" y="0"/>
                </a:lnTo>
                <a:lnTo>
                  <a:pt x="0" y="6858000"/>
                </a:lnTo>
                <a:lnTo>
                  <a:pt x="1290093" y="6858000"/>
                </a:lnTo>
                <a:lnTo>
                  <a:pt x="1290093" y="0"/>
                </a:lnTo>
                <a:close/>
              </a:path>
            </a:pathLst>
          </a:custGeom>
          <a:solidFill>
            <a:srgbClr val="C0E474">
              <a:alpha val="70199"/>
            </a:srgbClr>
          </a:solidFill>
        </p:spPr>
        <p:txBody>
          <a:bodyPr wrap="square" lIns="0" tIns="0" rIns="0" bIns="0" rtlCol="0"/>
          <a:lstStyle/>
          <a:p>
            <a:endParaRPr/>
          </a:p>
        </p:txBody>
      </p:sp>
      <p:sp>
        <p:nvSpPr>
          <p:cNvPr id="23" name="bk object 23"/>
          <p:cNvSpPr/>
          <p:nvPr/>
        </p:nvSpPr>
        <p:spPr>
          <a:xfrm>
            <a:off x="10940367" y="0"/>
            <a:ext cx="1249045" cy="6858000"/>
          </a:xfrm>
          <a:custGeom>
            <a:avLst/>
            <a:gdLst/>
            <a:ahLst/>
            <a:cxnLst/>
            <a:rect l="l" t="t" r="r" b="b"/>
            <a:pathLst>
              <a:path w="1249045" h="6858000">
                <a:moveTo>
                  <a:pt x="1248456" y="0"/>
                </a:moveTo>
                <a:lnTo>
                  <a:pt x="0" y="0"/>
                </a:lnTo>
                <a:lnTo>
                  <a:pt x="1108013" y="6858000"/>
                </a:lnTo>
                <a:lnTo>
                  <a:pt x="1248456" y="6858000"/>
                </a:lnTo>
                <a:lnTo>
                  <a:pt x="1248456" y="0"/>
                </a:lnTo>
                <a:close/>
              </a:path>
            </a:pathLst>
          </a:custGeom>
          <a:solidFill>
            <a:srgbClr val="90C226">
              <a:alpha val="65098"/>
            </a:srgbClr>
          </a:solidFill>
        </p:spPr>
        <p:txBody>
          <a:bodyPr wrap="square" lIns="0" tIns="0" rIns="0" bIns="0" rtlCol="0"/>
          <a:lstStyle/>
          <a:p>
            <a:endParaRPr/>
          </a:p>
        </p:txBody>
      </p:sp>
      <p:sp>
        <p:nvSpPr>
          <p:cNvPr id="24" name="bk object 24"/>
          <p:cNvSpPr/>
          <p:nvPr/>
        </p:nvSpPr>
        <p:spPr>
          <a:xfrm>
            <a:off x="10371666" y="3589866"/>
            <a:ext cx="1817370" cy="3268345"/>
          </a:xfrm>
          <a:custGeom>
            <a:avLst/>
            <a:gdLst/>
            <a:ahLst/>
            <a:cxnLst/>
            <a:rect l="l" t="t" r="r" b="b"/>
            <a:pathLst>
              <a:path w="1817370" h="3268345">
                <a:moveTo>
                  <a:pt x="1817159" y="0"/>
                </a:moveTo>
                <a:lnTo>
                  <a:pt x="0" y="3268132"/>
                </a:lnTo>
                <a:lnTo>
                  <a:pt x="1817159" y="3268132"/>
                </a:lnTo>
                <a:lnTo>
                  <a:pt x="1817159" y="0"/>
                </a:lnTo>
                <a:close/>
              </a:path>
            </a:pathLst>
          </a:custGeom>
          <a:solidFill>
            <a:srgbClr val="90C226">
              <a:alpha val="79998"/>
            </a:srgbClr>
          </a:solidFill>
        </p:spPr>
        <p:txBody>
          <a:bodyPr wrap="square" lIns="0" tIns="0" rIns="0" bIns="0" rtlCol="0"/>
          <a:lstStyle/>
          <a:p>
            <a:endParaRPr/>
          </a:p>
        </p:txBody>
      </p:sp>
      <p:sp>
        <p:nvSpPr>
          <p:cNvPr id="25" name="bk object 25"/>
          <p:cNvSpPr/>
          <p:nvPr/>
        </p:nvSpPr>
        <p:spPr>
          <a:xfrm>
            <a:off x="0" y="4013200"/>
            <a:ext cx="448945" cy="2844800"/>
          </a:xfrm>
          <a:custGeom>
            <a:avLst/>
            <a:gdLst/>
            <a:ahLst/>
            <a:cxnLst/>
            <a:rect l="l" t="t" r="r" b="b"/>
            <a:pathLst>
              <a:path w="448945" h="2844800">
                <a:moveTo>
                  <a:pt x="0" y="0"/>
                </a:moveTo>
                <a:lnTo>
                  <a:pt x="0" y="2844800"/>
                </a:lnTo>
                <a:lnTo>
                  <a:pt x="448733" y="2844800"/>
                </a:lnTo>
                <a:lnTo>
                  <a:pt x="0" y="0"/>
                </a:lnTo>
                <a:close/>
              </a:path>
            </a:pathLst>
          </a:custGeom>
          <a:solidFill>
            <a:srgbClr val="90C226">
              <a:alpha val="850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0" i="0">
                <a:solidFill>
                  <a:srgbClr val="90C226"/>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16890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0" i="0">
                <a:solidFill>
                  <a:srgbClr val="90C226"/>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88733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192A142-7054-431A-A71A-F024B58D1027}" type="slidenum">
              <a:rPr lang="en-US" smtClean="0"/>
              <a:pPr/>
              <a:t>‹#›</a:t>
            </a:fld>
            <a:endParaRPr lang="en-US" dirty="0"/>
          </a:p>
        </p:txBody>
      </p:sp>
      <p:grpSp>
        <p:nvGrpSpPr>
          <p:cNvPr id="126" name="Group"/>
          <p:cNvGrpSpPr/>
          <p:nvPr userDrawn="1"/>
        </p:nvGrpSpPr>
        <p:grpSpPr>
          <a:xfrm rot="916720">
            <a:off x="-58943" y="44247"/>
            <a:ext cx="3709976" cy="6182267"/>
            <a:chOff x="0" y="0"/>
            <a:chExt cx="1997629" cy="3328829"/>
          </a:xfrm>
        </p:grpSpPr>
        <p:sp>
          <p:nvSpPr>
            <p:cNvPr id="127" name="Rectangle 6"/>
            <p:cNvSpPr/>
            <p:nvPr/>
          </p:nvSpPr>
          <p:spPr>
            <a:xfrm>
              <a:off x="989695" y="1719121"/>
              <a:ext cx="19894" cy="611722"/>
            </a:xfrm>
            <a:prstGeom prst="rect">
              <a:avLst/>
            </a:pr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28" name="Freeform 7"/>
            <p:cNvSpPr/>
            <p:nvPr/>
          </p:nvSpPr>
          <p:spPr>
            <a:xfrm>
              <a:off x="997985" y="2317580"/>
              <a:ext cx="281824" cy="3149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3642"/>
                  </a:lnTo>
                  <a:lnTo>
                    <a:pt x="0" y="0"/>
                  </a:lnTo>
                  <a:lnTo>
                    <a:pt x="21600" y="9095"/>
                  </a:lnTo>
                  <a:lnTo>
                    <a:pt x="2160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29" name="Freeform 8"/>
            <p:cNvSpPr/>
            <p:nvPr/>
          </p:nvSpPr>
          <p:spPr>
            <a:xfrm>
              <a:off x="787446" y="2052334"/>
              <a:ext cx="215513" cy="281824"/>
            </a:xfrm>
            <a:custGeom>
              <a:avLst/>
              <a:gdLst/>
              <a:ahLst/>
              <a:cxnLst>
                <a:cxn ang="0">
                  <a:pos x="wd2" y="hd2"/>
                </a:cxn>
                <a:cxn ang="5400000">
                  <a:pos x="wd2" y="hd2"/>
                </a:cxn>
                <a:cxn ang="10800000">
                  <a:pos x="wd2" y="hd2"/>
                </a:cxn>
                <a:cxn ang="16200000">
                  <a:pos x="wd2" y="hd2"/>
                </a:cxn>
              </a:cxnLst>
              <a:rect l="0" t="0" r="r" b="b"/>
              <a:pathLst>
                <a:path w="21600" h="21600" extrusionOk="0">
                  <a:moveTo>
                    <a:pt x="19938" y="21600"/>
                  </a:moveTo>
                  <a:lnTo>
                    <a:pt x="0" y="889"/>
                  </a:lnTo>
                  <a:lnTo>
                    <a:pt x="1495" y="0"/>
                  </a:lnTo>
                  <a:lnTo>
                    <a:pt x="21600" y="20711"/>
                  </a:lnTo>
                  <a:lnTo>
                    <a:pt x="19938"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0" name="Freeform 9"/>
            <p:cNvSpPr/>
            <p:nvPr/>
          </p:nvSpPr>
          <p:spPr>
            <a:xfrm>
              <a:off x="986380" y="2083833"/>
              <a:ext cx="316637" cy="250326"/>
            </a:xfrm>
            <a:custGeom>
              <a:avLst/>
              <a:gdLst/>
              <a:ahLst/>
              <a:cxnLst>
                <a:cxn ang="0">
                  <a:pos x="wd2" y="hd2"/>
                </a:cxn>
                <a:cxn ang="5400000">
                  <a:pos x="wd2" y="hd2"/>
                </a:cxn>
                <a:cxn ang="10800000">
                  <a:pos x="wd2" y="hd2"/>
                </a:cxn>
                <a:cxn ang="16200000">
                  <a:pos x="wd2" y="hd2"/>
                </a:cxn>
              </a:cxnLst>
              <a:rect l="0" t="0" r="r" b="b"/>
              <a:pathLst>
                <a:path w="21600" h="21600" extrusionOk="0">
                  <a:moveTo>
                    <a:pt x="792" y="21600"/>
                  </a:moveTo>
                  <a:lnTo>
                    <a:pt x="0" y="20170"/>
                  </a:lnTo>
                  <a:lnTo>
                    <a:pt x="20808" y="0"/>
                  </a:lnTo>
                  <a:lnTo>
                    <a:pt x="21600" y="1287"/>
                  </a:lnTo>
                  <a:lnTo>
                    <a:pt x="792"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1" name="Freeform 10"/>
            <p:cNvSpPr/>
            <p:nvPr/>
          </p:nvSpPr>
          <p:spPr>
            <a:xfrm>
              <a:off x="555356" y="2322553"/>
              <a:ext cx="439313" cy="315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7958"/>
                  </a:lnTo>
                  <a:lnTo>
                    <a:pt x="21600" y="0"/>
                  </a:lnTo>
                  <a:lnTo>
                    <a:pt x="21600" y="13642"/>
                  </a:lnTo>
                  <a:lnTo>
                    <a:pt x="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2" name="Freeform 11"/>
            <p:cNvSpPr/>
            <p:nvPr/>
          </p:nvSpPr>
          <p:spPr>
            <a:xfrm>
              <a:off x="454232" y="2012548"/>
              <a:ext cx="109415" cy="333215"/>
            </a:xfrm>
            <a:custGeom>
              <a:avLst/>
              <a:gdLst/>
              <a:ahLst/>
              <a:cxnLst>
                <a:cxn ang="0">
                  <a:pos x="wd2" y="hd2"/>
                </a:cxn>
                <a:cxn ang="5400000">
                  <a:pos x="wd2" y="hd2"/>
                </a:cxn>
                <a:cxn ang="10800000">
                  <a:pos x="wd2" y="hd2"/>
                </a:cxn>
                <a:cxn ang="16200000">
                  <a:pos x="wd2" y="hd2"/>
                </a:cxn>
              </a:cxnLst>
              <a:rect l="0" t="0" r="r" b="b"/>
              <a:pathLst>
                <a:path w="21600" h="21600" extrusionOk="0">
                  <a:moveTo>
                    <a:pt x="17673" y="21600"/>
                  </a:moveTo>
                  <a:lnTo>
                    <a:pt x="0" y="322"/>
                  </a:lnTo>
                  <a:lnTo>
                    <a:pt x="3927" y="0"/>
                  </a:lnTo>
                  <a:lnTo>
                    <a:pt x="21600" y="21385"/>
                  </a:lnTo>
                  <a:lnTo>
                    <a:pt x="17673"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3" name="Freeform 12"/>
            <p:cNvSpPr/>
            <p:nvPr/>
          </p:nvSpPr>
          <p:spPr>
            <a:xfrm>
              <a:off x="543752" y="2055650"/>
              <a:ext cx="255300" cy="290114"/>
            </a:xfrm>
            <a:custGeom>
              <a:avLst/>
              <a:gdLst/>
              <a:ahLst/>
              <a:cxnLst>
                <a:cxn ang="0">
                  <a:pos x="wd2" y="hd2"/>
                </a:cxn>
                <a:cxn ang="5400000">
                  <a:pos x="wd2" y="hd2"/>
                </a:cxn>
                <a:cxn ang="10800000">
                  <a:pos x="wd2" y="hd2"/>
                </a:cxn>
                <a:cxn ang="16200000">
                  <a:pos x="wd2" y="hd2"/>
                </a:cxn>
              </a:cxnLst>
              <a:rect l="0" t="0" r="r" b="b"/>
              <a:pathLst>
                <a:path w="21600" h="21600" extrusionOk="0">
                  <a:moveTo>
                    <a:pt x="1262" y="21600"/>
                  </a:moveTo>
                  <a:lnTo>
                    <a:pt x="0" y="20736"/>
                  </a:lnTo>
                  <a:lnTo>
                    <a:pt x="20618" y="0"/>
                  </a:lnTo>
                  <a:lnTo>
                    <a:pt x="21600" y="864"/>
                  </a:lnTo>
                  <a:lnTo>
                    <a:pt x="1262"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4" name="Freeform 13"/>
            <p:cNvSpPr/>
            <p:nvPr/>
          </p:nvSpPr>
          <p:spPr>
            <a:xfrm>
              <a:off x="457548" y="2004259"/>
              <a:ext cx="336530" cy="596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6000"/>
                  </a:lnTo>
                  <a:lnTo>
                    <a:pt x="213" y="0"/>
                  </a:lnTo>
                  <a:lnTo>
                    <a:pt x="21600" y="15600"/>
                  </a:lnTo>
                  <a:lnTo>
                    <a:pt x="2160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5" name="Freeform 14"/>
            <p:cNvSpPr/>
            <p:nvPr/>
          </p:nvSpPr>
          <p:spPr>
            <a:xfrm>
              <a:off x="787446" y="1719121"/>
              <a:ext cx="218828" cy="341504"/>
            </a:xfrm>
            <a:custGeom>
              <a:avLst/>
              <a:gdLst/>
              <a:ahLst/>
              <a:cxnLst>
                <a:cxn ang="0">
                  <a:pos x="wd2" y="hd2"/>
                </a:cxn>
                <a:cxn ang="5400000">
                  <a:pos x="wd2" y="hd2"/>
                </a:cxn>
                <a:cxn ang="10800000">
                  <a:pos x="wd2" y="hd2"/>
                </a:cxn>
                <a:cxn ang="16200000">
                  <a:pos x="wd2" y="hd2"/>
                </a:cxn>
              </a:cxnLst>
              <a:rect l="0" t="0" r="r" b="b"/>
              <a:pathLst>
                <a:path w="21600" h="21600" extrusionOk="0">
                  <a:moveTo>
                    <a:pt x="1473" y="21600"/>
                  </a:moveTo>
                  <a:lnTo>
                    <a:pt x="0" y="20761"/>
                  </a:lnTo>
                  <a:lnTo>
                    <a:pt x="19964" y="0"/>
                  </a:lnTo>
                  <a:lnTo>
                    <a:pt x="21600" y="734"/>
                  </a:lnTo>
                  <a:lnTo>
                    <a:pt x="1473"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6" name="Freeform 15"/>
            <p:cNvSpPr/>
            <p:nvPr/>
          </p:nvSpPr>
          <p:spPr>
            <a:xfrm>
              <a:off x="1288096" y="1903134"/>
              <a:ext cx="258615" cy="195619"/>
            </a:xfrm>
            <a:custGeom>
              <a:avLst/>
              <a:gdLst/>
              <a:ahLst/>
              <a:cxnLst>
                <a:cxn ang="0">
                  <a:pos x="wd2" y="hd2"/>
                </a:cxn>
                <a:cxn ang="5400000">
                  <a:pos x="wd2" y="hd2"/>
                </a:cxn>
                <a:cxn ang="10800000">
                  <a:pos x="wd2" y="hd2"/>
                </a:cxn>
                <a:cxn ang="16200000">
                  <a:pos x="wd2" y="hd2"/>
                </a:cxn>
              </a:cxnLst>
              <a:rect l="0" t="0" r="r" b="b"/>
              <a:pathLst>
                <a:path w="21600" h="21600" extrusionOk="0">
                  <a:moveTo>
                    <a:pt x="969" y="21600"/>
                  </a:moveTo>
                  <a:lnTo>
                    <a:pt x="0" y="19953"/>
                  </a:lnTo>
                  <a:lnTo>
                    <a:pt x="20631" y="0"/>
                  </a:lnTo>
                  <a:lnTo>
                    <a:pt x="21600" y="1281"/>
                  </a:lnTo>
                  <a:lnTo>
                    <a:pt x="96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7" name="Freeform 16"/>
            <p:cNvSpPr/>
            <p:nvPr/>
          </p:nvSpPr>
          <p:spPr>
            <a:xfrm>
              <a:off x="1273177" y="2095437"/>
              <a:ext cx="29841" cy="238722"/>
            </a:xfrm>
            <a:custGeom>
              <a:avLst/>
              <a:gdLst/>
              <a:ahLst/>
              <a:cxnLst>
                <a:cxn ang="0">
                  <a:pos x="wd2" y="hd2"/>
                </a:cxn>
                <a:cxn ang="5400000">
                  <a:pos x="wd2" y="hd2"/>
                </a:cxn>
                <a:cxn ang="10800000">
                  <a:pos x="wd2" y="hd2"/>
                </a:cxn>
                <a:cxn ang="16200000">
                  <a:pos x="wd2" y="hd2"/>
                </a:cxn>
              </a:cxnLst>
              <a:rect l="0" t="0" r="r" b="b"/>
              <a:pathLst>
                <a:path w="21600" h="21600" extrusionOk="0">
                  <a:moveTo>
                    <a:pt x="13200" y="21600"/>
                  </a:moveTo>
                  <a:lnTo>
                    <a:pt x="0" y="21600"/>
                  </a:lnTo>
                  <a:lnTo>
                    <a:pt x="8400" y="0"/>
                  </a:lnTo>
                  <a:lnTo>
                    <a:pt x="21600" y="0"/>
                  </a:lnTo>
                  <a:lnTo>
                    <a:pt x="1320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8" name="Freeform 17"/>
            <p:cNvSpPr/>
            <p:nvPr/>
          </p:nvSpPr>
          <p:spPr>
            <a:xfrm>
              <a:off x="799051" y="2040731"/>
              <a:ext cx="492362" cy="663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4860"/>
                  </a:lnTo>
                  <a:lnTo>
                    <a:pt x="0" y="0"/>
                  </a:lnTo>
                  <a:lnTo>
                    <a:pt x="21600" y="15120"/>
                  </a:lnTo>
                  <a:lnTo>
                    <a:pt x="2160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9" name="Freeform 18"/>
            <p:cNvSpPr/>
            <p:nvPr/>
          </p:nvSpPr>
          <p:spPr>
            <a:xfrm>
              <a:off x="1279808" y="1762223"/>
              <a:ext cx="23210" cy="328242"/>
            </a:xfrm>
            <a:custGeom>
              <a:avLst/>
              <a:gdLst/>
              <a:ahLst/>
              <a:cxnLst>
                <a:cxn ang="0">
                  <a:pos x="wd2" y="hd2"/>
                </a:cxn>
                <a:cxn ang="5400000">
                  <a:pos x="wd2" y="hd2"/>
                </a:cxn>
                <a:cxn ang="10800000">
                  <a:pos x="wd2" y="hd2"/>
                </a:cxn>
                <a:cxn ang="16200000">
                  <a:pos x="wd2" y="hd2"/>
                </a:cxn>
              </a:cxnLst>
              <a:rect l="0" t="0" r="r" b="b"/>
              <a:pathLst>
                <a:path w="21600" h="21600" extrusionOk="0">
                  <a:moveTo>
                    <a:pt x="4629" y="21600"/>
                  </a:moveTo>
                  <a:lnTo>
                    <a:pt x="0" y="0"/>
                  </a:lnTo>
                  <a:lnTo>
                    <a:pt x="18514" y="0"/>
                  </a:lnTo>
                  <a:lnTo>
                    <a:pt x="21600" y="21600"/>
                  </a:lnTo>
                  <a:lnTo>
                    <a:pt x="462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0" name="Freeform 19"/>
            <p:cNvSpPr/>
            <p:nvPr/>
          </p:nvSpPr>
          <p:spPr>
            <a:xfrm>
              <a:off x="1288096" y="2075543"/>
              <a:ext cx="203908" cy="218829"/>
            </a:xfrm>
            <a:custGeom>
              <a:avLst/>
              <a:gdLst/>
              <a:ahLst/>
              <a:cxnLst>
                <a:cxn ang="0">
                  <a:pos x="wd2" y="hd2"/>
                </a:cxn>
                <a:cxn ang="5400000">
                  <a:pos x="wd2" y="hd2"/>
                </a:cxn>
                <a:cxn ang="10800000">
                  <a:pos x="wd2" y="hd2"/>
                </a:cxn>
                <a:cxn ang="16200000">
                  <a:pos x="wd2" y="hd2"/>
                </a:cxn>
              </a:cxnLst>
              <a:rect l="0" t="0" r="r" b="b"/>
              <a:pathLst>
                <a:path w="21600" h="21600" extrusionOk="0">
                  <a:moveTo>
                    <a:pt x="20354" y="21600"/>
                  </a:moveTo>
                  <a:cubicBezTo>
                    <a:pt x="415" y="1543"/>
                    <a:pt x="0" y="771"/>
                    <a:pt x="0" y="771"/>
                  </a:cubicBezTo>
                  <a:cubicBezTo>
                    <a:pt x="1662" y="0"/>
                    <a:pt x="1662" y="0"/>
                    <a:pt x="1662" y="0"/>
                  </a:cubicBezTo>
                  <a:cubicBezTo>
                    <a:pt x="831" y="386"/>
                    <a:pt x="831" y="386"/>
                    <a:pt x="831" y="386"/>
                  </a:cubicBezTo>
                  <a:cubicBezTo>
                    <a:pt x="1662" y="0"/>
                    <a:pt x="1662" y="0"/>
                    <a:pt x="1662" y="0"/>
                  </a:cubicBezTo>
                  <a:cubicBezTo>
                    <a:pt x="2492" y="771"/>
                    <a:pt x="14123" y="12729"/>
                    <a:pt x="21600" y="20443"/>
                  </a:cubicBezTo>
                  <a:lnTo>
                    <a:pt x="20354"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1" name="Freeform 20"/>
            <p:cNvSpPr/>
            <p:nvPr/>
          </p:nvSpPr>
          <p:spPr>
            <a:xfrm>
              <a:off x="1284781" y="2282767"/>
              <a:ext cx="203907" cy="66312"/>
            </a:xfrm>
            <a:custGeom>
              <a:avLst/>
              <a:gdLst/>
              <a:ahLst/>
              <a:cxnLst>
                <a:cxn ang="0">
                  <a:pos x="wd2" y="hd2"/>
                </a:cxn>
                <a:cxn ang="5400000">
                  <a:pos x="wd2" y="hd2"/>
                </a:cxn>
                <a:cxn ang="10800000">
                  <a:pos x="wd2" y="hd2"/>
                </a:cxn>
                <a:cxn ang="16200000">
                  <a:pos x="wd2" y="hd2"/>
                </a:cxn>
              </a:cxnLst>
              <a:rect l="0" t="0" r="r" b="b"/>
              <a:pathLst>
                <a:path w="21600" h="21600" extrusionOk="0">
                  <a:moveTo>
                    <a:pt x="351" y="21600"/>
                  </a:moveTo>
                  <a:lnTo>
                    <a:pt x="0" y="16740"/>
                  </a:lnTo>
                  <a:lnTo>
                    <a:pt x="21073" y="0"/>
                  </a:lnTo>
                  <a:lnTo>
                    <a:pt x="21600" y="6480"/>
                  </a:lnTo>
                  <a:lnTo>
                    <a:pt x="35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2" name="Freeform 21"/>
            <p:cNvSpPr/>
            <p:nvPr/>
          </p:nvSpPr>
          <p:spPr>
            <a:xfrm>
              <a:off x="1483715" y="1911424"/>
              <a:ext cx="62996" cy="382949"/>
            </a:xfrm>
            <a:custGeom>
              <a:avLst/>
              <a:gdLst/>
              <a:ahLst/>
              <a:cxnLst>
                <a:cxn ang="0">
                  <a:pos x="wd2" y="hd2"/>
                </a:cxn>
                <a:cxn ang="5400000">
                  <a:pos x="wd2" y="hd2"/>
                </a:cxn>
                <a:cxn ang="10800000">
                  <a:pos x="wd2" y="hd2"/>
                </a:cxn>
                <a:cxn ang="16200000">
                  <a:pos x="wd2" y="hd2"/>
                </a:cxn>
              </a:cxnLst>
              <a:rect l="0" t="0" r="r" b="b"/>
              <a:pathLst>
                <a:path w="21600" h="21600" extrusionOk="0">
                  <a:moveTo>
                    <a:pt x="5684" y="21600"/>
                  </a:moveTo>
                  <a:lnTo>
                    <a:pt x="0" y="21600"/>
                  </a:lnTo>
                  <a:lnTo>
                    <a:pt x="14779" y="0"/>
                  </a:lnTo>
                  <a:lnTo>
                    <a:pt x="21600" y="0"/>
                  </a:lnTo>
                  <a:lnTo>
                    <a:pt x="5684"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3" name="Freeform 22"/>
            <p:cNvSpPr/>
            <p:nvPr/>
          </p:nvSpPr>
          <p:spPr>
            <a:xfrm>
              <a:off x="1531791" y="1561631"/>
              <a:ext cx="184014" cy="356425"/>
            </a:xfrm>
            <a:custGeom>
              <a:avLst/>
              <a:gdLst/>
              <a:ahLst/>
              <a:cxnLst>
                <a:cxn ang="0">
                  <a:pos x="wd2" y="hd2"/>
                </a:cxn>
                <a:cxn ang="5400000">
                  <a:pos x="wd2" y="hd2"/>
                </a:cxn>
                <a:cxn ang="10800000">
                  <a:pos x="wd2" y="hd2"/>
                </a:cxn>
                <a:cxn ang="16200000">
                  <a:pos x="wd2" y="hd2"/>
                </a:cxn>
              </a:cxnLst>
              <a:rect l="0" t="0" r="r" b="b"/>
              <a:pathLst>
                <a:path w="21600" h="21600" extrusionOk="0">
                  <a:moveTo>
                    <a:pt x="1751" y="21600"/>
                  </a:moveTo>
                  <a:lnTo>
                    <a:pt x="0" y="21198"/>
                  </a:lnTo>
                  <a:lnTo>
                    <a:pt x="19654" y="0"/>
                  </a:lnTo>
                  <a:lnTo>
                    <a:pt x="21600" y="804"/>
                  </a:lnTo>
                  <a:lnTo>
                    <a:pt x="175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4" name="Freeform 23"/>
            <p:cNvSpPr/>
            <p:nvPr/>
          </p:nvSpPr>
          <p:spPr>
            <a:xfrm>
              <a:off x="1695911" y="1138897"/>
              <a:ext cx="218828" cy="435998"/>
            </a:xfrm>
            <a:custGeom>
              <a:avLst/>
              <a:gdLst/>
              <a:ahLst/>
              <a:cxnLst>
                <a:cxn ang="0">
                  <a:pos x="wd2" y="hd2"/>
                </a:cxn>
                <a:cxn ang="5400000">
                  <a:pos x="wd2" y="hd2"/>
                </a:cxn>
                <a:cxn ang="10800000">
                  <a:pos x="wd2" y="hd2"/>
                </a:cxn>
                <a:cxn ang="16200000">
                  <a:pos x="wd2" y="hd2"/>
                </a:cxn>
              </a:cxnLst>
              <a:rect l="0" t="0" r="r" b="b"/>
              <a:pathLst>
                <a:path w="21600" h="21600" extrusionOk="0">
                  <a:moveTo>
                    <a:pt x="1964" y="21600"/>
                  </a:moveTo>
                  <a:lnTo>
                    <a:pt x="0" y="21189"/>
                  </a:lnTo>
                  <a:lnTo>
                    <a:pt x="20127" y="0"/>
                  </a:lnTo>
                  <a:lnTo>
                    <a:pt x="21600" y="411"/>
                  </a:lnTo>
                  <a:lnTo>
                    <a:pt x="1964"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5" name="Freeform 24"/>
            <p:cNvSpPr/>
            <p:nvPr/>
          </p:nvSpPr>
          <p:spPr>
            <a:xfrm>
              <a:off x="1483715" y="1327884"/>
              <a:ext cx="232090" cy="247011"/>
            </a:xfrm>
            <a:custGeom>
              <a:avLst/>
              <a:gdLst/>
              <a:ahLst/>
              <a:cxnLst>
                <a:cxn ang="0">
                  <a:pos x="wd2" y="hd2"/>
                </a:cxn>
                <a:cxn ang="5400000">
                  <a:pos x="wd2" y="hd2"/>
                </a:cxn>
                <a:cxn ang="10800000">
                  <a:pos x="wd2" y="hd2"/>
                </a:cxn>
                <a:cxn ang="16200000">
                  <a:pos x="wd2" y="hd2"/>
                </a:cxn>
              </a:cxnLst>
              <a:rect l="0" t="0" r="r" b="b"/>
              <a:pathLst>
                <a:path w="21600" h="21600" extrusionOk="0">
                  <a:moveTo>
                    <a:pt x="20057" y="21600"/>
                  </a:moveTo>
                  <a:lnTo>
                    <a:pt x="0" y="1305"/>
                  </a:lnTo>
                  <a:lnTo>
                    <a:pt x="1080" y="0"/>
                  </a:lnTo>
                  <a:lnTo>
                    <a:pt x="21600" y="20440"/>
                  </a:lnTo>
                  <a:lnTo>
                    <a:pt x="20057"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6" name="Freeform 25"/>
            <p:cNvSpPr/>
            <p:nvPr/>
          </p:nvSpPr>
          <p:spPr>
            <a:xfrm>
              <a:off x="1284781" y="1327884"/>
              <a:ext cx="210538" cy="442629"/>
            </a:xfrm>
            <a:custGeom>
              <a:avLst/>
              <a:gdLst/>
              <a:ahLst/>
              <a:cxnLst>
                <a:cxn ang="0">
                  <a:pos x="wd2" y="hd2"/>
                </a:cxn>
                <a:cxn ang="5400000">
                  <a:pos x="wd2" y="hd2"/>
                </a:cxn>
                <a:cxn ang="10800000">
                  <a:pos x="wd2" y="hd2"/>
                </a:cxn>
                <a:cxn ang="16200000">
                  <a:pos x="wd2" y="hd2"/>
                </a:cxn>
              </a:cxnLst>
              <a:rect l="0" t="0" r="r" b="b"/>
              <a:pathLst>
                <a:path w="21600" h="21600" extrusionOk="0">
                  <a:moveTo>
                    <a:pt x="1531" y="21600"/>
                  </a:moveTo>
                  <a:lnTo>
                    <a:pt x="0" y="21196"/>
                  </a:lnTo>
                  <a:lnTo>
                    <a:pt x="20069" y="0"/>
                  </a:lnTo>
                  <a:lnTo>
                    <a:pt x="21600" y="324"/>
                  </a:lnTo>
                  <a:lnTo>
                    <a:pt x="153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7" name="Freeform 26"/>
            <p:cNvSpPr/>
            <p:nvPr/>
          </p:nvSpPr>
          <p:spPr>
            <a:xfrm>
              <a:off x="997985" y="1710831"/>
              <a:ext cx="290112" cy="62997"/>
            </a:xfrm>
            <a:custGeom>
              <a:avLst/>
              <a:gdLst/>
              <a:ahLst/>
              <a:cxnLst>
                <a:cxn ang="0">
                  <a:pos x="wd2" y="hd2"/>
                </a:cxn>
                <a:cxn ang="5400000">
                  <a:pos x="wd2" y="hd2"/>
                </a:cxn>
                <a:cxn ang="10800000">
                  <a:pos x="wd2" y="hd2"/>
                </a:cxn>
                <a:cxn ang="16200000">
                  <a:pos x="wd2" y="hd2"/>
                </a:cxn>
              </a:cxnLst>
              <a:rect l="0" t="0" r="r" b="b"/>
              <a:pathLst>
                <a:path w="21600" h="21600" extrusionOk="0">
                  <a:moveTo>
                    <a:pt x="21353" y="21600"/>
                  </a:moveTo>
                  <a:lnTo>
                    <a:pt x="0" y="6821"/>
                  </a:lnTo>
                  <a:lnTo>
                    <a:pt x="370" y="0"/>
                  </a:lnTo>
                  <a:lnTo>
                    <a:pt x="21600" y="14779"/>
                  </a:lnTo>
                  <a:lnTo>
                    <a:pt x="21353"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8" name="Freeform 27"/>
            <p:cNvSpPr/>
            <p:nvPr/>
          </p:nvSpPr>
          <p:spPr>
            <a:xfrm>
              <a:off x="1288096" y="1753934"/>
              <a:ext cx="255300" cy="160806"/>
            </a:xfrm>
            <a:custGeom>
              <a:avLst/>
              <a:gdLst/>
              <a:ahLst/>
              <a:cxnLst>
                <a:cxn ang="0">
                  <a:pos x="wd2" y="hd2"/>
                </a:cxn>
                <a:cxn ang="5400000">
                  <a:pos x="wd2" y="hd2"/>
                </a:cxn>
                <a:cxn ang="10800000">
                  <a:pos x="wd2" y="hd2"/>
                </a:cxn>
                <a:cxn ang="16200000">
                  <a:pos x="wd2" y="hd2"/>
                </a:cxn>
              </a:cxnLst>
              <a:rect l="0" t="0" r="r" b="b"/>
              <a:pathLst>
                <a:path w="21600" h="21600" extrusionOk="0">
                  <a:moveTo>
                    <a:pt x="20618" y="21600"/>
                  </a:moveTo>
                  <a:lnTo>
                    <a:pt x="0" y="2227"/>
                  </a:lnTo>
                  <a:lnTo>
                    <a:pt x="982" y="0"/>
                  </a:lnTo>
                  <a:lnTo>
                    <a:pt x="21600" y="19596"/>
                  </a:lnTo>
                  <a:lnTo>
                    <a:pt x="20618"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9" name="Freeform 28"/>
            <p:cNvSpPr/>
            <p:nvPr/>
          </p:nvSpPr>
          <p:spPr>
            <a:xfrm>
              <a:off x="1291412" y="1558315"/>
              <a:ext cx="416104" cy="207225"/>
            </a:xfrm>
            <a:custGeom>
              <a:avLst/>
              <a:gdLst/>
              <a:ahLst/>
              <a:cxnLst>
                <a:cxn ang="0">
                  <a:pos x="wd2" y="hd2"/>
                </a:cxn>
                <a:cxn ang="5400000">
                  <a:pos x="wd2" y="hd2"/>
                </a:cxn>
                <a:cxn ang="10800000">
                  <a:pos x="wd2" y="hd2"/>
                </a:cxn>
                <a:cxn ang="16200000">
                  <a:pos x="wd2" y="hd2"/>
                </a:cxn>
              </a:cxnLst>
              <a:rect l="0" t="0" r="r" b="b"/>
              <a:pathLst>
                <a:path w="21600" h="21600" extrusionOk="0">
                  <a:moveTo>
                    <a:pt x="430" y="21600"/>
                  </a:moveTo>
                  <a:lnTo>
                    <a:pt x="0" y="20045"/>
                  </a:lnTo>
                  <a:lnTo>
                    <a:pt x="21170" y="0"/>
                  </a:lnTo>
                  <a:lnTo>
                    <a:pt x="21600" y="2074"/>
                  </a:lnTo>
                  <a:lnTo>
                    <a:pt x="43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0" name="Freeform 29"/>
            <p:cNvSpPr/>
            <p:nvPr/>
          </p:nvSpPr>
          <p:spPr>
            <a:xfrm>
              <a:off x="1225100" y="1402484"/>
              <a:ext cx="74601" cy="356424"/>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lnTo>
                    <a:pt x="0" y="201"/>
                  </a:lnTo>
                  <a:lnTo>
                    <a:pt x="5760" y="0"/>
                  </a:lnTo>
                  <a:lnTo>
                    <a:pt x="21600" y="21299"/>
                  </a:lnTo>
                  <a:lnTo>
                    <a:pt x="1728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1" name="Freeform 30"/>
            <p:cNvSpPr/>
            <p:nvPr/>
          </p:nvSpPr>
          <p:spPr>
            <a:xfrm>
              <a:off x="986380" y="1409115"/>
              <a:ext cx="23210" cy="310007"/>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lnTo>
                    <a:pt x="0" y="0"/>
                  </a:lnTo>
                  <a:lnTo>
                    <a:pt x="18514" y="0"/>
                  </a:lnTo>
                  <a:lnTo>
                    <a:pt x="21600" y="21600"/>
                  </a:lnTo>
                  <a:lnTo>
                    <a:pt x="3086"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2" name="Freeform 31"/>
            <p:cNvSpPr/>
            <p:nvPr/>
          </p:nvSpPr>
          <p:spPr>
            <a:xfrm>
              <a:off x="966486" y="928358"/>
              <a:ext cx="39788" cy="48573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47"/>
                  </a:lnTo>
                  <a:lnTo>
                    <a:pt x="10800" y="0"/>
                  </a:lnTo>
                  <a:lnTo>
                    <a:pt x="21600" y="21600"/>
                  </a:lnTo>
                  <a:lnTo>
                    <a:pt x="1080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3" name="Freeform 32"/>
            <p:cNvSpPr/>
            <p:nvPr/>
          </p:nvSpPr>
          <p:spPr>
            <a:xfrm>
              <a:off x="1002958" y="1394195"/>
              <a:ext cx="233748" cy="348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9257"/>
                  </a:lnTo>
                  <a:lnTo>
                    <a:pt x="21600" y="0"/>
                  </a:lnTo>
                  <a:lnTo>
                    <a:pt x="21600" y="12343"/>
                  </a:lnTo>
                  <a:lnTo>
                    <a:pt x="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4" name="Freeform 33"/>
            <p:cNvSpPr/>
            <p:nvPr/>
          </p:nvSpPr>
          <p:spPr>
            <a:xfrm>
              <a:off x="661454" y="1414089"/>
              <a:ext cx="341505" cy="230433"/>
            </a:xfrm>
            <a:custGeom>
              <a:avLst/>
              <a:gdLst/>
              <a:ahLst/>
              <a:cxnLst>
                <a:cxn ang="0">
                  <a:pos x="wd2" y="hd2"/>
                </a:cxn>
                <a:cxn ang="5400000">
                  <a:pos x="wd2" y="hd2"/>
                </a:cxn>
                <a:cxn ang="10800000">
                  <a:pos x="wd2" y="hd2"/>
                </a:cxn>
                <a:cxn ang="16200000">
                  <a:pos x="wd2" y="hd2"/>
                </a:cxn>
              </a:cxnLst>
              <a:rect l="0" t="0" r="r" b="b"/>
              <a:pathLst>
                <a:path w="21600" h="21600" extrusionOk="0">
                  <a:moveTo>
                    <a:pt x="734" y="21600"/>
                  </a:moveTo>
                  <a:lnTo>
                    <a:pt x="0" y="20201"/>
                  </a:lnTo>
                  <a:lnTo>
                    <a:pt x="20761" y="0"/>
                  </a:lnTo>
                  <a:lnTo>
                    <a:pt x="21600" y="1399"/>
                  </a:lnTo>
                  <a:lnTo>
                    <a:pt x="734"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5" name="Freeform 34"/>
            <p:cNvSpPr/>
            <p:nvPr/>
          </p:nvSpPr>
          <p:spPr>
            <a:xfrm>
              <a:off x="454232" y="1632916"/>
              <a:ext cx="222144" cy="384607"/>
            </a:xfrm>
            <a:custGeom>
              <a:avLst/>
              <a:gdLst/>
              <a:ahLst/>
              <a:cxnLst>
                <a:cxn ang="0">
                  <a:pos x="wd2" y="hd2"/>
                </a:cxn>
                <a:cxn ang="5400000">
                  <a:pos x="wd2" y="hd2"/>
                </a:cxn>
                <a:cxn ang="10800000">
                  <a:pos x="wd2" y="hd2"/>
                </a:cxn>
                <a:cxn ang="16200000">
                  <a:pos x="wd2" y="hd2"/>
                </a:cxn>
              </a:cxnLst>
              <a:rect l="0" t="0" r="r" b="b"/>
              <a:pathLst>
                <a:path w="21600" h="21600" extrusionOk="0">
                  <a:moveTo>
                    <a:pt x="1451" y="21600"/>
                  </a:moveTo>
                  <a:lnTo>
                    <a:pt x="0" y="20855"/>
                  </a:lnTo>
                  <a:lnTo>
                    <a:pt x="20149" y="0"/>
                  </a:lnTo>
                  <a:lnTo>
                    <a:pt x="21600" y="466"/>
                  </a:lnTo>
                  <a:lnTo>
                    <a:pt x="145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6" name="Freeform 35"/>
            <p:cNvSpPr/>
            <p:nvPr/>
          </p:nvSpPr>
          <p:spPr>
            <a:xfrm>
              <a:off x="457548" y="1715805"/>
              <a:ext cx="545411" cy="293429"/>
            </a:xfrm>
            <a:custGeom>
              <a:avLst/>
              <a:gdLst/>
              <a:ahLst/>
              <a:cxnLst>
                <a:cxn ang="0">
                  <a:pos x="wd2" y="hd2"/>
                </a:cxn>
                <a:cxn ang="5400000">
                  <a:pos x="wd2" y="hd2"/>
                </a:cxn>
                <a:cxn ang="10800000">
                  <a:pos x="wd2" y="hd2"/>
                </a:cxn>
                <a:cxn ang="16200000">
                  <a:pos x="wd2" y="hd2"/>
                </a:cxn>
              </a:cxnLst>
              <a:rect l="0" t="0" r="r" b="b"/>
              <a:pathLst>
                <a:path w="21600" h="21600" extrusionOk="0">
                  <a:moveTo>
                    <a:pt x="328" y="21600"/>
                  </a:moveTo>
                  <a:lnTo>
                    <a:pt x="0" y="20380"/>
                  </a:lnTo>
                  <a:lnTo>
                    <a:pt x="21272" y="0"/>
                  </a:lnTo>
                  <a:lnTo>
                    <a:pt x="21600" y="1098"/>
                  </a:lnTo>
                  <a:lnTo>
                    <a:pt x="328"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7" name="Freeform 36"/>
            <p:cNvSpPr/>
            <p:nvPr/>
          </p:nvSpPr>
          <p:spPr>
            <a:xfrm>
              <a:off x="661454" y="1629600"/>
              <a:ext cx="137597" cy="422737"/>
            </a:xfrm>
            <a:custGeom>
              <a:avLst/>
              <a:gdLst/>
              <a:ahLst/>
              <a:cxnLst>
                <a:cxn ang="0">
                  <a:pos x="wd2" y="hd2"/>
                </a:cxn>
                <a:cxn ang="5400000">
                  <a:pos x="wd2" y="hd2"/>
                </a:cxn>
                <a:cxn ang="10800000">
                  <a:pos x="wd2" y="hd2"/>
                </a:cxn>
                <a:cxn ang="16200000">
                  <a:pos x="wd2" y="hd2"/>
                </a:cxn>
              </a:cxnLst>
              <a:rect l="0" t="0" r="r" b="b"/>
              <a:pathLst>
                <a:path w="21600" h="21600" extrusionOk="0">
                  <a:moveTo>
                    <a:pt x="18998" y="21600"/>
                  </a:moveTo>
                  <a:lnTo>
                    <a:pt x="0" y="339"/>
                  </a:lnTo>
                  <a:lnTo>
                    <a:pt x="3123" y="0"/>
                  </a:lnTo>
                  <a:lnTo>
                    <a:pt x="21600" y="21176"/>
                  </a:lnTo>
                  <a:lnTo>
                    <a:pt x="18998"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8" name="Freeform 37"/>
            <p:cNvSpPr/>
            <p:nvPr/>
          </p:nvSpPr>
          <p:spPr>
            <a:xfrm>
              <a:off x="179040" y="1425693"/>
              <a:ext cx="290113" cy="578567"/>
            </a:xfrm>
            <a:custGeom>
              <a:avLst/>
              <a:gdLst/>
              <a:ahLst/>
              <a:cxnLst>
                <a:cxn ang="0">
                  <a:pos x="wd2" y="hd2"/>
                </a:cxn>
                <a:cxn ang="5400000">
                  <a:pos x="wd2" y="hd2"/>
                </a:cxn>
                <a:cxn ang="10800000">
                  <a:pos x="wd2" y="hd2"/>
                </a:cxn>
                <a:cxn ang="16200000">
                  <a:pos x="wd2" y="hd2"/>
                </a:cxn>
              </a:cxnLst>
              <a:rect l="0" t="0" r="r" b="b"/>
              <a:pathLst>
                <a:path w="21600" h="21600" extrusionOk="0">
                  <a:moveTo>
                    <a:pt x="20119" y="21600"/>
                  </a:moveTo>
                  <a:lnTo>
                    <a:pt x="0" y="248"/>
                  </a:lnTo>
                  <a:lnTo>
                    <a:pt x="1234" y="0"/>
                  </a:lnTo>
                  <a:lnTo>
                    <a:pt x="21600" y="21352"/>
                  </a:lnTo>
                  <a:lnTo>
                    <a:pt x="2011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9" name="Freeform 38"/>
            <p:cNvSpPr/>
            <p:nvPr/>
          </p:nvSpPr>
          <p:spPr>
            <a:xfrm>
              <a:off x="54706" y="825575"/>
              <a:ext cx="140912" cy="606750"/>
            </a:xfrm>
            <a:custGeom>
              <a:avLst/>
              <a:gdLst/>
              <a:ahLst/>
              <a:cxnLst>
                <a:cxn ang="0">
                  <a:pos x="wd2" y="hd2"/>
                </a:cxn>
                <a:cxn ang="5400000">
                  <a:pos x="wd2" y="hd2"/>
                </a:cxn>
                <a:cxn ang="10800000">
                  <a:pos x="wd2" y="hd2"/>
                </a:cxn>
                <a:cxn ang="16200000">
                  <a:pos x="wd2" y="hd2"/>
                </a:cxn>
              </a:cxnLst>
              <a:rect l="0" t="0" r="r" b="b"/>
              <a:pathLst>
                <a:path w="21600" h="21600" extrusionOk="0">
                  <a:moveTo>
                    <a:pt x="18551" y="21600"/>
                  </a:moveTo>
                  <a:lnTo>
                    <a:pt x="0" y="177"/>
                  </a:lnTo>
                  <a:lnTo>
                    <a:pt x="2795" y="0"/>
                  </a:lnTo>
                  <a:lnTo>
                    <a:pt x="21600" y="21600"/>
                  </a:lnTo>
                  <a:lnTo>
                    <a:pt x="1855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0" name="Freeform 39"/>
            <p:cNvSpPr/>
            <p:nvPr/>
          </p:nvSpPr>
          <p:spPr>
            <a:xfrm>
              <a:off x="58021" y="825575"/>
              <a:ext cx="278509" cy="232091"/>
            </a:xfrm>
            <a:custGeom>
              <a:avLst/>
              <a:gdLst/>
              <a:ahLst/>
              <a:cxnLst>
                <a:cxn ang="0">
                  <a:pos x="wd2" y="hd2"/>
                </a:cxn>
                <a:cxn ang="5400000">
                  <a:pos x="wd2" y="hd2"/>
                </a:cxn>
                <a:cxn ang="10800000">
                  <a:pos x="wd2" y="hd2"/>
                </a:cxn>
                <a:cxn ang="16200000">
                  <a:pos x="wd2" y="hd2"/>
                </a:cxn>
              </a:cxnLst>
              <a:rect l="0" t="0" r="r" b="b"/>
              <a:pathLst>
                <a:path w="21600" h="21600" extrusionOk="0">
                  <a:moveTo>
                    <a:pt x="20700" y="21600"/>
                  </a:moveTo>
                  <a:lnTo>
                    <a:pt x="0" y="1080"/>
                  </a:lnTo>
                  <a:lnTo>
                    <a:pt x="900" y="0"/>
                  </a:lnTo>
                  <a:lnTo>
                    <a:pt x="21600" y="20057"/>
                  </a:lnTo>
                  <a:lnTo>
                    <a:pt x="2070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1" name="Freeform 40"/>
            <p:cNvSpPr/>
            <p:nvPr/>
          </p:nvSpPr>
          <p:spPr>
            <a:xfrm>
              <a:off x="175724" y="1049377"/>
              <a:ext cx="164121" cy="376318"/>
            </a:xfrm>
            <a:custGeom>
              <a:avLst/>
              <a:gdLst/>
              <a:ahLst/>
              <a:cxnLst>
                <a:cxn ang="0">
                  <a:pos x="wd2" y="hd2"/>
                </a:cxn>
                <a:cxn ang="5400000">
                  <a:pos x="wd2" y="hd2"/>
                </a:cxn>
                <a:cxn ang="10800000">
                  <a:pos x="wd2" y="hd2"/>
                </a:cxn>
                <a:cxn ang="16200000">
                  <a:pos x="wd2" y="hd2"/>
                </a:cxn>
              </a:cxnLst>
              <a:rect l="0" t="0" r="r" b="b"/>
              <a:pathLst>
                <a:path w="21600" h="21600" extrusionOk="0">
                  <a:moveTo>
                    <a:pt x="1964" y="21600"/>
                  </a:moveTo>
                  <a:lnTo>
                    <a:pt x="0" y="21124"/>
                  </a:lnTo>
                  <a:lnTo>
                    <a:pt x="19636" y="0"/>
                  </a:lnTo>
                  <a:lnTo>
                    <a:pt x="21600" y="476"/>
                  </a:lnTo>
                  <a:lnTo>
                    <a:pt x="1964"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2" name="Freeform 41"/>
            <p:cNvSpPr/>
            <p:nvPr/>
          </p:nvSpPr>
          <p:spPr>
            <a:xfrm>
              <a:off x="324925" y="1041087"/>
              <a:ext cx="296744" cy="177384"/>
            </a:xfrm>
            <a:custGeom>
              <a:avLst/>
              <a:gdLst/>
              <a:ahLst/>
              <a:cxnLst>
                <a:cxn ang="0">
                  <a:pos x="wd2" y="hd2"/>
                </a:cxn>
                <a:cxn ang="5400000">
                  <a:pos x="wd2" y="hd2"/>
                </a:cxn>
                <a:cxn ang="10800000">
                  <a:pos x="wd2" y="hd2"/>
                </a:cxn>
                <a:cxn ang="16200000">
                  <a:pos x="wd2" y="hd2"/>
                </a:cxn>
              </a:cxnLst>
              <a:rect l="0" t="0" r="r" b="b"/>
              <a:pathLst>
                <a:path w="21600" h="21600" extrusionOk="0">
                  <a:moveTo>
                    <a:pt x="21117" y="21600"/>
                  </a:moveTo>
                  <a:lnTo>
                    <a:pt x="0" y="2019"/>
                  </a:lnTo>
                  <a:lnTo>
                    <a:pt x="483" y="0"/>
                  </a:lnTo>
                  <a:lnTo>
                    <a:pt x="21600" y="19581"/>
                  </a:lnTo>
                  <a:lnTo>
                    <a:pt x="21117"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3" name="Freeform 42"/>
            <p:cNvSpPr/>
            <p:nvPr/>
          </p:nvSpPr>
          <p:spPr>
            <a:xfrm>
              <a:off x="601774" y="1205208"/>
              <a:ext cx="71285" cy="435999"/>
            </a:xfrm>
            <a:custGeom>
              <a:avLst/>
              <a:gdLst/>
              <a:ahLst/>
              <a:cxnLst>
                <a:cxn ang="0">
                  <a:pos x="wd2" y="hd2"/>
                </a:cxn>
                <a:cxn ang="5400000">
                  <a:pos x="wd2" y="hd2"/>
                </a:cxn>
                <a:cxn ang="10800000">
                  <a:pos x="wd2" y="hd2"/>
                </a:cxn>
                <a:cxn ang="16200000">
                  <a:pos x="wd2" y="hd2"/>
                </a:cxn>
              </a:cxnLst>
              <a:rect l="0" t="0" r="r" b="b"/>
              <a:pathLst>
                <a:path w="21600" h="21600" extrusionOk="0">
                  <a:moveTo>
                    <a:pt x="17079" y="21600"/>
                  </a:moveTo>
                  <a:lnTo>
                    <a:pt x="0" y="246"/>
                  </a:lnTo>
                  <a:lnTo>
                    <a:pt x="6028" y="0"/>
                  </a:lnTo>
                  <a:lnTo>
                    <a:pt x="21600" y="21354"/>
                  </a:lnTo>
                  <a:lnTo>
                    <a:pt x="1707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4" name="Freeform 43"/>
            <p:cNvSpPr/>
            <p:nvPr/>
          </p:nvSpPr>
          <p:spPr>
            <a:xfrm>
              <a:off x="615036" y="1201892"/>
              <a:ext cx="382949" cy="223803"/>
            </a:xfrm>
            <a:custGeom>
              <a:avLst/>
              <a:gdLst/>
              <a:ahLst/>
              <a:cxnLst>
                <a:cxn ang="0">
                  <a:pos x="wd2" y="hd2"/>
                </a:cxn>
                <a:cxn ang="5400000">
                  <a:pos x="wd2" y="hd2"/>
                </a:cxn>
                <a:cxn ang="10800000">
                  <a:pos x="wd2" y="hd2"/>
                </a:cxn>
                <a:cxn ang="16200000">
                  <a:pos x="wd2" y="hd2"/>
                </a:cxn>
              </a:cxnLst>
              <a:rect l="0" t="0" r="r" b="b"/>
              <a:pathLst>
                <a:path w="21600" h="21600" extrusionOk="0">
                  <a:moveTo>
                    <a:pt x="21132" y="21600"/>
                  </a:moveTo>
                  <a:lnTo>
                    <a:pt x="0" y="1600"/>
                  </a:lnTo>
                  <a:lnTo>
                    <a:pt x="374" y="0"/>
                  </a:lnTo>
                  <a:lnTo>
                    <a:pt x="21600" y="20000"/>
                  </a:lnTo>
                  <a:lnTo>
                    <a:pt x="21132"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5" name="Freeform 44"/>
            <p:cNvSpPr/>
            <p:nvPr/>
          </p:nvSpPr>
          <p:spPr>
            <a:xfrm>
              <a:off x="571934" y="983065"/>
              <a:ext cx="54707" cy="230433"/>
            </a:xfrm>
            <a:custGeom>
              <a:avLst/>
              <a:gdLst/>
              <a:ahLst/>
              <a:cxnLst>
                <a:cxn ang="0">
                  <a:pos x="wd2" y="hd2"/>
                </a:cxn>
                <a:cxn ang="5400000">
                  <a:pos x="wd2" y="hd2"/>
                </a:cxn>
                <a:cxn ang="10800000">
                  <a:pos x="wd2" y="hd2"/>
                </a:cxn>
                <a:cxn ang="16200000">
                  <a:pos x="wd2" y="hd2"/>
                </a:cxn>
              </a:cxnLst>
              <a:rect l="0" t="0" r="r" b="b"/>
              <a:pathLst>
                <a:path w="21600" h="21600" extrusionOk="0">
                  <a:moveTo>
                    <a:pt x="13745" y="21600"/>
                  </a:moveTo>
                  <a:lnTo>
                    <a:pt x="0" y="0"/>
                  </a:lnTo>
                  <a:lnTo>
                    <a:pt x="5891" y="0"/>
                  </a:lnTo>
                  <a:lnTo>
                    <a:pt x="21600" y="21289"/>
                  </a:lnTo>
                  <a:lnTo>
                    <a:pt x="13745"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6" name="Freeform 45"/>
            <p:cNvSpPr/>
            <p:nvPr/>
          </p:nvSpPr>
          <p:spPr>
            <a:xfrm>
              <a:off x="184013" y="1198577"/>
              <a:ext cx="434340" cy="222144"/>
            </a:xfrm>
            <a:custGeom>
              <a:avLst/>
              <a:gdLst/>
              <a:ahLst/>
              <a:cxnLst>
                <a:cxn ang="0">
                  <a:pos x="wd2" y="hd2"/>
                </a:cxn>
                <a:cxn ang="5400000">
                  <a:pos x="wd2" y="hd2"/>
                </a:cxn>
                <a:cxn ang="10800000">
                  <a:pos x="wd2" y="hd2"/>
                </a:cxn>
                <a:cxn ang="16200000">
                  <a:pos x="wd2" y="hd2"/>
                </a:cxn>
              </a:cxnLst>
              <a:rect l="0" t="0" r="r" b="b"/>
              <a:pathLst>
                <a:path w="21600" h="21600" extrusionOk="0">
                  <a:moveTo>
                    <a:pt x="330" y="21600"/>
                  </a:moveTo>
                  <a:lnTo>
                    <a:pt x="0" y="20149"/>
                  </a:lnTo>
                  <a:lnTo>
                    <a:pt x="21188" y="0"/>
                  </a:lnTo>
                  <a:lnTo>
                    <a:pt x="21600" y="1451"/>
                  </a:lnTo>
                  <a:lnTo>
                    <a:pt x="33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7" name="Freeform 46"/>
            <p:cNvSpPr/>
            <p:nvPr/>
          </p:nvSpPr>
          <p:spPr>
            <a:xfrm>
              <a:off x="184013" y="1409115"/>
              <a:ext cx="480758" cy="223802"/>
            </a:xfrm>
            <a:custGeom>
              <a:avLst/>
              <a:gdLst/>
              <a:ahLst/>
              <a:cxnLst>
                <a:cxn ang="0">
                  <a:pos x="wd2" y="hd2"/>
                </a:cxn>
                <a:cxn ang="5400000">
                  <a:pos x="wd2" y="hd2"/>
                </a:cxn>
                <a:cxn ang="10800000">
                  <a:pos x="wd2" y="hd2"/>
                </a:cxn>
                <a:cxn ang="16200000">
                  <a:pos x="wd2" y="hd2"/>
                </a:cxn>
              </a:cxnLst>
              <a:rect l="0" t="0" r="r" b="b"/>
              <a:pathLst>
                <a:path w="21600" h="21600" extrusionOk="0">
                  <a:moveTo>
                    <a:pt x="21451" y="21600"/>
                  </a:moveTo>
                  <a:lnTo>
                    <a:pt x="0" y="1600"/>
                  </a:lnTo>
                  <a:lnTo>
                    <a:pt x="298" y="0"/>
                  </a:lnTo>
                  <a:lnTo>
                    <a:pt x="21600" y="20160"/>
                  </a:lnTo>
                  <a:lnTo>
                    <a:pt x="2145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8" name="Freeform 47"/>
            <p:cNvSpPr/>
            <p:nvPr/>
          </p:nvSpPr>
          <p:spPr>
            <a:xfrm>
              <a:off x="673059" y="1558315"/>
              <a:ext cx="1026168" cy="862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6615"/>
                  </a:lnTo>
                  <a:lnTo>
                    <a:pt x="21600" y="0"/>
                  </a:lnTo>
                  <a:lnTo>
                    <a:pt x="21600" y="4985"/>
                  </a:lnTo>
                  <a:lnTo>
                    <a:pt x="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9" name="Freeform 48"/>
            <p:cNvSpPr/>
            <p:nvPr/>
          </p:nvSpPr>
          <p:spPr>
            <a:xfrm>
              <a:off x="1483715" y="1135581"/>
              <a:ext cx="427709" cy="203909"/>
            </a:xfrm>
            <a:custGeom>
              <a:avLst/>
              <a:gdLst/>
              <a:ahLst/>
              <a:cxnLst>
                <a:cxn ang="0">
                  <a:pos x="wd2" y="hd2"/>
                </a:cxn>
                <a:cxn ang="5400000">
                  <a:pos x="wd2" y="hd2"/>
                </a:cxn>
                <a:cxn ang="10800000">
                  <a:pos x="wd2" y="hd2"/>
                </a:cxn>
                <a:cxn ang="16200000">
                  <a:pos x="wd2" y="hd2"/>
                </a:cxn>
              </a:cxnLst>
              <a:rect l="0" t="0" r="r" b="b"/>
              <a:pathLst>
                <a:path w="21600" h="21600" extrusionOk="0">
                  <a:moveTo>
                    <a:pt x="419" y="21600"/>
                  </a:moveTo>
                  <a:lnTo>
                    <a:pt x="0" y="19844"/>
                  </a:lnTo>
                  <a:lnTo>
                    <a:pt x="21181" y="0"/>
                  </a:lnTo>
                  <a:lnTo>
                    <a:pt x="21600" y="1580"/>
                  </a:lnTo>
                  <a:lnTo>
                    <a:pt x="41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0" name="Freeform 49"/>
            <p:cNvSpPr/>
            <p:nvPr/>
          </p:nvSpPr>
          <p:spPr>
            <a:xfrm>
              <a:off x="1233390" y="1322910"/>
              <a:ext cx="258615" cy="86206"/>
            </a:xfrm>
            <a:custGeom>
              <a:avLst/>
              <a:gdLst/>
              <a:ahLst/>
              <a:cxnLst>
                <a:cxn ang="0">
                  <a:pos x="wd2" y="hd2"/>
                </a:cxn>
                <a:cxn ang="5400000">
                  <a:pos x="wd2" y="hd2"/>
                </a:cxn>
                <a:cxn ang="10800000">
                  <a:pos x="wd2" y="hd2"/>
                </a:cxn>
                <a:cxn ang="16200000">
                  <a:pos x="wd2" y="hd2"/>
                </a:cxn>
              </a:cxnLst>
              <a:rect l="0" t="0" r="r" b="b"/>
              <a:pathLst>
                <a:path w="21600" h="21600" extrusionOk="0">
                  <a:moveTo>
                    <a:pt x="277" y="21600"/>
                  </a:moveTo>
                  <a:lnTo>
                    <a:pt x="0" y="17031"/>
                  </a:lnTo>
                  <a:lnTo>
                    <a:pt x="21323" y="0"/>
                  </a:lnTo>
                  <a:lnTo>
                    <a:pt x="21600" y="4154"/>
                  </a:lnTo>
                  <a:lnTo>
                    <a:pt x="277"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1" name="Freeform 50"/>
            <p:cNvSpPr/>
            <p:nvPr/>
          </p:nvSpPr>
          <p:spPr>
            <a:xfrm>
              <a:off x="1871635" y="598459"/>
              <a:ext cx="43104" cy="545413"/>
            </a:xfrm>
            <a:custGeom>
              <a:avLst/>
              <a:gdLst/>
              <a:ahLst/>
              <a:cxnLst>
                <a:cxn ang="0">
                  <a:pos x="wd2" y="hd2"/>
                </a:cxn>
                <a:cxn ang="5400000">
                  <a:pos x="wd2" y="hd2"/>
                </a:cxn>
                <a:cxn ang="10800000">
                  <a:pos x="wd2" y="hd2"/>
                </a:cxn>
                <a:cxn ang="16200000">
                  <a:pos x="wd2" y="hd2"/>
                </a:cxn>
              </a:cxnLst>
              <a:rect l="0" t="0" r="r" b="b"/>
              <a:pathLst>
                <a:path w="21600" h="21600" extrusionOk="0">
                  <a:moveTo>
                    <a:pt x="11631" y="21600"/>
                  </a:moveTo>
                  <a:lnTo>
                    <a:pt x="0" y="0"/>
                  </a:lnTo>
                  <a:lnTo>
                    <a:pt x="9969" y="0"/>
                  </a:lnTo>
                  <a:lnTo>
                    <a:pt x="21600" y="21600"/>
                  </a:lnTo>
                  <a:lnTo>
                    <a:pt x="1163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2" name="Freeform 51"/>
            <p:cNvSpPr/>
            <p:nvPr/>
          </p:nvSpPr>
          <p:spPr>
            <a:xfrm>
              <a:off x="1578209" y="253641"/>
              <a:ext cx="310005" cy="353109"/>
            </a:xfrm>
            <a:custGeom>
              <a:avLst/>
              <a:gdLst/>
              <a:ahLst/>
              <a:cxnLst>
                <a:cxn ang="0">
                  <a:pos x="wd2" y="hd2"/>
                </a:cxn>
                <a:cxn ang="5400000">
                  <a:pos x="wd2" y="hd2"/>
                </a:cxn>
                <a:cxn ang="10800000">
                  <a:pos x="wd2" y="hd2"/>
                </a:cxn>
                <a:cxn ang="16200000">
                  <a:pos x="wd2" y="hd2"/>
                </a:cxn>
              </a:cxnLst>
              <a:rect l="0" t="0" r="r" b="b"/>
              <a:pathLst>
                <a:path w="21600" h="21600" extrusionOk="0">
                  <a:moveTo>
                    <a:pt x="20676" y="21600"/>
                  </a:moveTo>
                  <a:lnTo>
                    <a:pt x="0" y="710"/>
                  </a:lnTo>
                  <a:lnTo>
                    <a:pt x="1040" y="0"/>
                  </a:lnTo>
                  <a:lnTo>
                    <a:pt x="21600" y="20890"/>
                  </a:lnTo>
                  <a:lnTo>
                    <a:pt x="20676"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3" name="Freeform 52"/>
            <p:cNvSpPr/>
            <p:nvPr/>
          </p:nvSpPr>
          <p:spPr>
            <a:xfrm>
              <a:off x="1636231" y="595144"/>
              <a:ext cx="247010" cy="195619"/>
            </a:xfrm>
            <a:custGeom>
              <a:avLst/>
              <a:gdLst/>
              <a:ahLst/>
              <a:cxnLst>
                <a:cxn ang="0">
                  <a:pos x="wd2" y="hd2"/>
                </a:cxn>
                <a:cxn ang="5400000">
                  <a:pos x="wd2" y="hd2"/>
                </a:cxn>
                <a:cxn ang="10800000">
                  <a:pos x="wd2" y="hd2"/>
                </a:cxn>
                <a:cxn ang="16200000">
                  <a:pos x="wd2" y="hd2"/>
                </a:cxn>
              </a:cxnLst>
              <a:rect l="0" t="0" r="r" b="b"/>
              <a:pathLst>
                <a:path w="21600" h="21600" extrusionOk="0">
                  <a:moveTo>
                    <a:pt x="1015" y="21600"/>
                  </a:moveTo>
                  <a:lnTo>
                    <a:pt x="0" y="19953"/>
                  </a:lnTo>
                  <a:lnTo>
                    <a:pt x="20585" y="0"/>
                  </a:lnTo>
                  <a:lnTo>
                    <a:pt x="21600" y="1647"/>
                  </a:lnTo>
                  <a:lnTo>
                    <a:pt x="1015"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4" name="Freeform 53"/>
            <p:cNvSpPr/>
            <p:nvPr/>
          </p:nvSpPr>
          <p:spPr>
            <a:xfrm>
              <a:off x="1385906" y="775842"/>
              <a:ext cx="266904" cy="227117"/>
            </a:xfrm>
            <a:custGeom>
              <a:avLst/>
              <a:gdLst/>
              <a:ahLst/>
              <a:cxnLst>
                <a:cxn ang="0">
                  <a:pos x="wd2" y="hd2"/>
                </a:cxn>
                <a:cxn ang="5400000">
                  <a:pos x="wd2" y="hd2"/>
                </a:cxn>
                <a:cxn ang="10800000">
                  <a:pos x="wd2" y="hd2"/>
                </a:cxn>
                <a:cxn ang="16200000">
                  <a:pos x="wd2" y="hd2"/>
                </a:cxn>
              </a:cxnLst>
              <a:rect l="0" t="0" r="r" b="b"/>
              <a:pathLst>
                <a:path w="21600" h="21600" extrusionOk="0">
                  <a:moveTo>
                    <a:pt x="939" y="21600"/>
                  </a:moveTo>
                  <a:lnTo>
                    <a:pt x="0" y="20496"/>
                  </a:lnTo>
                  <a:lnTo>
                    <a:pt x="20661" y="0"/>
                  </a:lnTo>
                  <a:lnTo>
                    <a:pt x="21600" y="1419"/>
                  </a:lnTo>
                  <a:lnTo>
                    <a:pt x="93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5" name="Freeform 54"/>
            <p:cNvSpPr/>
            <p:nvPr/>
          </p:nvSpPr>
          <p:spPr>
            <a:xfrm>
              <a:off x="974776" y="931673"/>
              <a:ext cx="422735" cy="71286"/>
            </a:xfrm>
            <a:custGeom>
              <a:avLst/>
              <a:gdLst/>
              <a:ahLst/>
              <a:cxnLst>
                <a:cxn ang="0">
                  <a:pos x="wd2" y="hd2"/>
                </a:cxn>
                <a:cxn ang="5400000">
                  <a:pos x="wd2" y="hd2"/>
                </a:cxn>
                <a:cxn ang="10800000">
                  <a:pos x="wd2" y="hd2"/>
                </a:cxn>
                <a:cxn ang="16200000">
                  <a:pos x="wd2" y="hd2"/>
                </a:cxn>
              </a:cxnLst>
              <a:rect l="0" t="0" r="r" b="b"/>
              <a:pathLst>
                <a:path w="21600" h="21600" extrusionOk="0">
                  <a:moveTo>
                    <a:pt x="21431" y="21600"/>
                  </a:moveTo>
                  <a:lnTo>
                    <a:pt x="0" y="5023"/>
                  </a:lnTo>
                  <a:lnTo>
                    <a:pt x="169" y="0"/>
                  </a:lnTo>
                  <a:lnTo>
                    <a:pt x="21600" y="16577"/>
                  </a:lnTo>
                  <a:lnTo>
                    <a:pt x="2143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6" name="Freeform 55"/>
            <p:cNvSpPr/>
            <p:nvPr/>
          </p:nvSpPr>
          <p:spPr>
            <a:xfrm>
              <a:off x="578565" y="934989"/>
              <a:ext cx="396211" cy="563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5247"/>
                  </a:lnTo>
                  <a:lnTo>
                    <a:pt x="21600" y="0"/>
                  </a:lnTo>
                  <a:lnTo>
                    <a:pt x="21600" y="7624"/>
                  </a:lnTo>
                  <a:lnTo>
                    <a:pt x="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7" name="Freeform 56"/>
            <p:cNvSpPr/>
            <p:nvPr/>
          </p:nvSpPr>
          <p:spPr>
            <a:xfrm>
              <a:off x="61337" y="822260"/>
              <a:ext cx="522202" cy="172410"/>
            </a:xfrm>
            <a:custGeom>
              <a:avLst/>
              <a:gdLst/>
              <a:ahLst/>
              <a:cxnLst>
                <a:cxn ang="0">
                  <a:pos x="wd2" y="hd2"/>
                </a:cxn>
                <a:cxn ang="5400000">
                  <a:pos x="wd2" y="hd2"/>
                </a:cxn>
                <a:cxn ang="10800000">
                  <a:pos x="wd2" y="hd2"/>
                </a:cxn>
                <a:cxn ang="16200000">
                  <a:pos x="wd2" y="hd2"/>
                </a:cxn>
              </a:cxnLst>
              <a:rect l="0" t="0" r="r" b="b"/>
              <a:pathLst>
                <a:path w="21600" h="21600" extrusionOk="0">
                  <a:moveTo>
                    <a:pt x="21257" y="21600"/>
                  </a:moveTo>
                  <a:lnTo>
                    <a:pt x="0" y="1869"/>
                  </a:lnTo>
                  <a:lnTo>
                    <a:pt x="343" y="0"/>
                  </a:lnTo>
                  <a:lnTo>
                    <a:pt x="21600" y="19523"/>
                  </a:lnTo>
                  <a:lnTo>
                    <a:pt x="21257"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8" name="Freeform 57"/>
            <p:cNvSpPr/>
            <p:nvPr/>
          </p:nvSpPr>
          <p:spPr>
            <a:xfrm>
              <a:off x="328241" y="983065"/>
              <a:ext cx="247010" cy="77917"/>
            </a:xfrm>
            <a:custGeom>
              <a:avLst/>
              <a:gdLst/>
              <a:ahLst/>
              <a:cxnLst>
                <a:cxn ang="0">
                  <a:pos x="wd2" y="hd2"/>
                </a:cxn>
                <a:cxn ang="5400000">
                  <a:pos x="wd2" y="hd2"/>
                </a:cxn>
                <a:cxn ang="10800000">
                  <a:pos x="wd2" y="hd2"/>
                </a:cxn>
                <a:cxn ang="16200000">
                  <a:pos x="wd2" y="hd2"/>
                </a:cxn>
              </a:cxnLst>
              <a:rect l="0" t="0" r="r" b="b"/>
              <a:pathLst>
                <a:path w="21600" h="21600" extrusionOk="0">
                  <a:moveTo>
                    <a:pt x="725" y="21600"/>
                  </a:moveTo>
                  <a:lnTo>
                    <a:pt x="0" y="16085"/>
                  </a:lnTo>
                  <a:lnTo>
                    <a:pt x="21310" y="0"/>
                  </a:lnTo>
                  <a:lnTo>
                    <a:pt x="21600" y="4136"/>
                  </a:lnTo>
                  <a:lnTo>
                    <a:pt x="725"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9" name="Freeform 58"/>
            <p:cNvSpPr/>
            <p:nvPr/>
          </p:nvSpPr>
          <p:spPr>
            <a:xfrm>
              <a:off x="610064" y="986381"/>
              <a:ext cx="784131" cy="2188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600"/>
                    <a:pt x="0" y="21600"/>
                  </a:cubicBezTo>
                  <a:cubicBezTo>
                    <a:pt x="108" y="20829"/>
                    <a:pt x="108" y="20829"/>
                    <a:pt x="108" y="20829"/>
                  </a:cubicBezTo>
                  <a:cubicBezTo>
                    <a:pt x="108" y="20057"/>
                    <a:pt x="108" y="20057"/>
                    <a:pt x="108" y="20057"/>
                  </a:cubicBezTo>
                  <a:cubicBezTo>
                    <a:pt x="648" y="19671"/>
                    <a:pt x="15660" y="5400"/>
                    <a:pt x="21492" y="0"/>
                  </a:cubicBezTo>
                  <a:cubicBezTo>
                    <a:pt x="21600" y="1543"/>
                    <a:pt x="21600" y="1543"/>
                    <a:pt x="21600" y="1543"/>
                  </a:cubicBezTo>
                  <a:cubicBezTo>
                    <a:pt x="1944" y="20443"/>
                    <a:pt x="216" y="21600"/>
                    <a:pt x="0" y="21600"/>
                  </a:cubicBez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0" name="Freeform 59"/>
            <p:cNvSpPr/>
            <p:nvPr/>
          </p:nvSpPr>
          <p:spPr>
            <a:xfrm>
              <a:off x="610064" y="939963"/>
              <a:ext cx="373001" cy="270220"/>
            </a:xfrm>
            <a:custGeom>
              <a:avLst/>
              <a:gdLst/>
              <a:ahLst/>
              <a:cxnLst>
                <a:cxn ang="0">
                  <a:pos x="wd2" y="hd2"/>
                </a:cxn>
                <a:cxn ang="5400000">
                  <a:pos x="wd2" y="hd2"/>
                </a:cxn>
                <a:cxn ang="10800000">
                  <a:pos x="wd2" y="hd2"/>
                </a:cxn>
                <a:cxn ang="16200000">
                  <a:pos x="wd2" y="hd2"/>
                </a:cxn>
              </a:cxnLst>
              <a:rect l="0" t="0" r="r" b="b"/>
              <a:pathLst>
                <a:path w="21600" h="21600" extrusionOk="0">
                  <a:moveTo>
                    <a:pt x="672" y="21600"/>
                  </a:moveTo>
                  <a:lnTo>
                    <a:pt x="0" y="20275"/>
                  </a:lnTo>
                  <a:lnTo>
                    <a:pt x="20928" y="0"/>
                  </a:lnTo>
                  <a:lnTo>
                    <a:pt x="21600" y="1193"/>
                  </a:lnTo>
                  <a:lnTo>
                    <a:pt x="672"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1" name="Freeform 60"/>
            <p:cNvSpPr/>
            <p:nvPr/>
          </p:nvSpPr>
          <p:spPr>
            <a:xfrm>
              <a:off x="986380" y="775842"/>
              <a:ext cx="654824" cy="164122"/>
            </a:xfrm>
            <a:custGeom>
              <a:avLst/>
              <a:gdLst/>
              <a:ahLst/>
              <a:cxnLst>
                <a:cxn ang="0">
                  <a:pos x="wd2" y="hd2"/>
                </a:cxn>
                <a:cxn ang="5400000">
                  <a:pos x="wd2" y="hd2"/>
                </a:cxn>
                <a:cxn ang="10800000">
                  <a:pos x="wd2" y="hd2"/>
                </a:cxn>
                <a:cxn ang="16200000">
                  <a:pos x="wd2" y="hd2"/>
                </a:cxn>
              </a:cxnLst>
              <a:rect l="0" t="0" r="r" b="b"/>
              <a:pathLst>
                <a:path w="21600" h="21600" extrusionOk="0">
                  <a:moveTo>
                    <a:pt x="109" y="21600"/>
                  </a:moveTo>
                  <a:lnTo>
                    <a:pt x="0" y="18982"/>
                  </a:lnTo>
                  <a:lnTo>
                    <a:pt x="21436" y="0"/>
                  </a:lnTo>
                  <a:lnTo>
                    <a:pt x="21600" y="2400"/>
                  </a:lnTo>
                  <a:lnTo>
                    <a:pt x="10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2" name="Freeform 61"/>
            <p:cNvSpPr/>
            <p:nvPr/>
          </p:nvSpPr>
          <p:spPr>
            <a:xfrm>
              <a:off x="1385906" y="997985"/>
              <a:ext cx="114387" cy="329900"/>
            </a:xfrm>
            <a:custGeom>
              <a:avLst/>
              <a:gdLst/>
              <a:ahLst/>
              <a:cxnLst>
                <a:cxn ang="0">
                  <a:pos x="wd2" y="hd2"/>
                </a:cxn>
                <a:cxn ang="5400000">
                  <a:pos x="wd2" y="hd2"/>
                </a:cxn>
                <a:cxn ang="10800000">
                  <a:pos x="wd2" y="hd2"/>
                </a:cxn>
                <a:cxn ang="16200000">
                  <a:pos x="wd2" y="hd2"/>
                </a:cxn>
              </a:cxnLst>
              <a:rect l="0" t="0" r="r" b="b"/>
              <a:pathLst>
                <a:path w="21600" h="21600" extrusionOk="0">
                  <a:moveTo>
                    <a:pt x="18470" y="21600"/>
                  </a:moveTo>
                  <a:lnTo>
                    <a:pt x="0" y="326"/>
                  </a:lnTo>
                  <a:lnTo>
                    <a:pt x="3757" y="0"/>
                  </a:lnTo>
                  <a:lnTo>
                    <a:pt x="21600" y="21274"/>
                  </a:lnTo>
                  <a:lnTo>
                    <a:pt x="1847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3" name="Freeform 62"/>
            <p:cNvSpPr/>
            <p:nvPr/>
          </p:nvSpPr>
          <p:spPr>
            <a:xfrm>
              <a:off x="1210181" y="520543"/>
              <a:ext cx="664771" cy="86206"/>
            </a:xfrm>
            <a:custGeom>
              <a:avLst/>
              <a:gdLst/>
              <a:ahLst/>
              <a:cxnLst>
                <a:cxn ang="0">
                  <a:pos x="wd2" y="hd2"/>
                </a:cxn>
                <a:cxn ang="5400000">
                  <a:pos x="wd2" y="hd2"/>
                </a:cxn>
                <a:cxn ang="10800000">
                  <a:pos x="wd2" y="hd2"/>
                </a:cxn>
                <a:cxn ang="16200000">
                  <a:pos x="wd2" y="hd2"/>
                </a:cxn>
              </a:cxnLst>
              <a:rect l="0" t="0" r="r" b="b"/>
              <a:pathLst>
                <a:path w="21600" h="21600" extrusionOk="0">
                  <a:moveTo>
                    <a:pt x="21492" y="21600"/>
                  </a:moveTo>
                  <a:lnTo>
                    <a:pt x="0" y="4985"/>
                  </a:lnTo>
                  <a:lnTo>
                    <a:pt x="0" y="0"/>
                  </a:lnTo>
                  <a:lnTo>
                    <a:pt x="21600" y="17862"/>
                  </a:lnTo>
                  <a:lnTo>
                    <a:pt x="21492"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4" name="Freeform 63"/>
            <p:cNvSpPr/>
            <p:nvPr/>
          </p:nvSpPr>
          <p:spPr>
            <a:xfrm>
              <a:off x="1205207" y="253641"/>
              <a:ext cx="384607" cy="278508"/>
            </a:xfrm>
            <a:custGeom>
              <a:avLst/>
              <a:gdLst/>
              <a:ahLst/>
              <a:cxnLst>
                <a:cxn ang="0">
                  <a:pos x="wd2" y="hd2"/>
                </a:cxn>
                <a:cxn ang="5400000">
                  <a:pos x="wd2" y="hd2"/>
                </a:cxn>
                <a:cxn ang="10800000">
                  <a:pos x="wd2" y="hd2"/>
                </a:cxn>
                <a:cxn ang="16200000">
                  <a:pos x="wd2" y="hd2"/>
                </a:cxn>
              </a:cxnLst>
              <a:rect l="0" t="0" r="r" b="b"/>
              <a:pathLst>
                <a:path w="21600" h="21600" extrusionOk="0">
                  <a:moveTo>
                    <a:pt x="652" y="21600"/>
                  </a:moveTo>
                  <a:lnTo>
                    <a:pt x="0" y="20700"/>
                  </a:lnTo>
                  <a:lnTo>
                    <a:pt x="20948" y="0"/>
                  </a:lnTo>
                  <a:lnTo>
                    <a:pt x="21600" y="1286"/>
                  </a:lnTo>
                  <a:lnTo>
                    <a:pt x="652"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5" name="Freeform 64"/>
            <p:cNvSpPr/>
            <p:nvPr/>
          </p:nvSpPr>
          <p:spPr>
            <a:xfrm>
              <a:off x="54706" y="411130"/>
              <a:ext cx="184014" cy="419420"/>
            </a:xfrm>
            <a:custGeom>
              <a:avLst/>
              <a:gdLst/>
              <a:ahLst/>
              <a:cxnLst>
                <a:cxn ang="0">
                  <a:pos x="wd2" y="hd2"/>
                </a:cxn>
                <a:cxn ang="5400000">
                  <a:pos x="wd2" y="hd2"/>
                </a:cxn>
                <a:cxn ang="10800000">
                  <a:pos x="wd2" y="hd2"/>
                </a:cxn>
                <a:cxn ang="16200000">
                  <a:pos x="wd2" y="hd2"/>
                </a:cxn>
              </a:cxnLst>
              <a:rect l="0" t="0" r="r" b="b"/>
              <a:pathLst>
                <a:path w="21600" h="21600" extrusionOk="0">
                  <a:moveTo>
                    <a:pt x="1751" y="21600"/>
                  </a:moveTo>
                  <a:lnTo>
                    <a:pt x="0" y="21173"/>
                  </a:lnTo>
                  <a:lnTo>
                    <a:pt x="19265" y="0"/>
                  </a:lnTo>
                  <a:lnTo>
                    <a:pt x="21600" y="427"/>
                  </a:lnTo>
                  <a:lnTo>
                    <a:pt x="175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6" name="Freeform 65"/>
            <p:cNvSpPr/>
            <p:nvPr/>
          </p:nvSpPr>
          <p:spPr>
            <a:xfrm>
              <a:off x="230431" y="402841"/>
              <a:ext cx="286797" cy="399527"/>
            </a:xfrm>
            <a:custGeom>
              <a:avLst/>
              <a:gdLst/>
              <a:ahLst/>
              <a:cxnLst>
                <a:cxn ang="0">
                  <a:pos x="wd2" y="hd2"/>
                </a:cxn>
                <a:cxn ang="5400000">
                  <a:pos x="wd2" y="hd2"/>
                </a:cxn>
                <a:cxn ang="10800000">
                  <a:pos x="wd2" y="hd2"/>
                </a:cxn>
                <a:cxn ang="16200000">
                  <a:pos x="wd2" y="hd2"/>
                </a:cxn>
              </a:cxnLst>
              <a:rect l="0" t="0" r="r" b="b"/>
              <a:pathLst>
                <a:path w="21600" h="21600" extrusionOk="0">
                  <a:moveTo>
                    <a:pt x="20351" y="21600"/>
                  </a:moveTo>
                  <a:lnTo>
                    <a:pt x="0" y="627"/>
                  </a:lnTo>
                  <a:lnTo>
                    <a:pt x="1124" y="0"/>
                  </a:lnTo>
                  <a:lnTo>
                    <a:pt x="21600" y="20973"/>
                  </a:lnTo>
                  <a:lnTo>
                    <a:pt x="2035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7" name="Freeform 66"/>
            <p:cNvSpPr/>
            <p:nvPr/>
          </p:nvSpPr>
          <p:spPr>
            <a:xfrm>
              <a:off x="517228" y="782473"/>
              <a:ext cx="472468" cy="165779"/>
            </a:xfrm>
            <a:custGeom>
              <a:avLst/>
              <a:gdLst/>
              <a:ahLst/>
              <a:cxnLst>
                <a:cxn ang="0">
                  <a:pos x="wd2" y="hd2"/>
                </a:cxn>
                <a:cxn ang="5400000">
                  <a:pos x="wd2" y="hd2"/>
                </a:cxn>
                <a:cxn ang="10800000">
                  <a:pos x="wd2" y="hd2"/>
                </a:cxn>
                <a:cxn ang="16200000">
                  <a:pos x="wd2" y="hd2"/>
                </a:cxn>
              </a:cxnLst>
              <a:rect l="0" t="0" r="r" b="b"/>
              <a:pathLst>
                <a:path w="21600" h="21600" extrusionOk="0">
                  <a:moveTo>
                    <a:pt x="21448" y="21600"/>
                  </a:moveTo>
                  <a:lnTo>
                    <a:pt x="0" y="2160"/>
                  </a:lnTo>
                  <a:lnTo>
                    <a:pt x="152" y="0"/>
                  </a:lnTo>
                  <a:lnTo>
                    <a:pt x="21600" y="19008"/>
                  </a:lnTo>
                  <a:lnTo>
                    <a:pt x="21448"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8" name="Freeform 67"/>
            <p:cNvSpPr/>
            <p:nvPr/>
          </p:nvSpPr>
          <p:spPr>
            <a:xfrm>
              <a:off x="503965" y="787447"/>
              <a:ext cx="79575" cy="198935"/>
            </a:xfrm>
            <a:custGeom>
              <a:avLst/>
              <a:gdLst/>
              <a:ahLst/>
              <a:cxnLst>
                <a:cxn ang="0">
                  <a:pos x="wd2" y="hd2"/>
                </a:cxn>
                <a:cxn ang="5400000">
                  <a:pos x="wd2" y="hd2"/>
                </a:cxn>
                <a:cxn ang="10800000">
                  <a:pos x="wd2" y="hd2"/>
                </a:cxn>
                <a:cxn ang="16200000">
                  <a:pos x="wd2" y="hd2"/>
                </a:cxn>
              </a:cxnLst>
              <a:rect l="0" t="0" r="r" b="b"/>
              <a:pathLst>
                <a:path w="21600" h="21600" extrusionOk="0">
                  <a:moveTo>
                    <a:pt x="17100" y="21600"/>
                  </a:moveTo>
                  <a:lnTo>
                    <a:pt x="0" y="720"/>
                  </a:lnTo>
                  <a:lnTo>
                    <a:pt x="5400" y="0"/>
                  </a:lnTo>
                  <a:lnTo>
                    <a:pt x="21600" y="21240"/>
                  </a:lnTo>
                  <a:lnTo>
                    <a:pt x="1710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9" name="Freeform 68"/>
            <p:cNvSpPr/>
            <p:nvPr/>
          </p:nvSpPr>
          <p:spPr>
            <a:xfrm>
              <a:off x="319951" y="782473"/>
              <a:ext cx="200592" cy="275193"/>
            </a:xfrm>
            <a:custGeom>
              <a:avLst/>
              <a:gdLst/>
              <a:ahLst/>
              <a:cxnLst>
                <a:cxn ang="0">
                  <a:pos x="wd2" y="hd2"/>
                </a:cxn>
                <a:cxn ang="5400000">
                  <a:pos x="wd2" y="hd2"/>
                </a:cxn>
                <a:cxn ang="10800000">
                  <a:pos x="wd2" y="hd2"/>
                </a:cxn>
                <a:cxn ang="16200000">
                  <a:pos x="wd2" y="hd2"/>
                </a:cxn>
              </a:cxnLst>
              <a:rect l="0" t="0" r="r" b="b"/>
              <a:pathLst>
                <a:path w="21600" h="21600" extrusionOk="0">
                  <a:moveTo>
                    <a:pt x="1785" y="21600"/>
                  </a:moveTo>
                  <a:lnTo>
                    <a:pt x="0" y="20689"/>
                  </a:lnTo>
                  <a:lnTo>
                    <a:pt x="19815" y="0"/>
                  </a:lnTo>
                  <a:lnTo>
                    <a:pt x="21600" y="911"/>
                  </a:lnTo>
                  <a:lnTo>
                    <a:pt x="1785"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0" name="Freeform 69"/>
            <p:cNvSpPr/>
            <p:nvPr/>
          </p:nvSpPr>
          <p:spPr>
            <a:xfrm>
              <a:off x="218827" y="155831"/>
              <a:ext cx="328242" cy="266905"/>
            </a:xfrm>
            <a:custGeom>
              <a:avLst/>
              <a:gdLst/>
              <a:ahLst/>
              <a:cxnLst>
                <a:cxn ang="0">
                  <a:pos x="wd2" y="hd2"/>
                </a:cxn>
                <a:cxn ang="5400000">
                  <a:pos x="wd2" y="hd2"/>
                </a:cxn>
                <a:cxn ang="10800000">
                  <a:pos x="wd2" y="hd2"/>
                </a:cxn>
                <a:cxn ang="16200000">
                  <a:pos x="wd2" y="hd2"/>
                </a:cxn>
              </a:cxnLst>
              <a:rect l="0" t="0" r="r" b="b"/>
              <a:pathLst>
                <a:path w="21600" h="21600" extrusionOk="0">
                  <a:moveTo>
                    <a:pt x="764" y="21600"/>
                  </a:moveTo>
                  <a:lnTo>
                    <a:pt x="0" y="20258"/>
                  </a:lnTo>
                  <a:lnTo>
                    <a:pt x="20836" y="0"/>
                  </a:lnTo>
                  <a:lnTo>
                    <a:pt x="21600" y="939"/>
                  </a:lnTo>
                  <a:lnTo>
                    <a:pt x="764"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1" name="Freeform 70"/>
            <p:cNvSpPr/>
            <p:nvPr/>
          </p:nvSpPr>
          <p:spPr>
            <a:xfrm>
              <a:off x="528832" y="155831"/>
              <a:ext cx="344820" cy="416105"/>
            </a:xfrm>
            <a:custGeom>
              <a:avLst/>
              <a:gdLst/>
              <a:ahLst/>
              <a:cxnLst>
                <a:cxn ang="0">
                  <a:pos x="wd2" y="hd2"/>
                </a:cxn>
                <a:cxn ang="5400000">
                  <a:pos x="wd2" y="hd2"/>
                </a:cxn>
                <a:cxn ang="10800000">
                  <a:pos x="wd2" y="hd2"/>
                </a:cxn>
                <a:cxn ang="16200000">
                  <a:pos x="wd2" y="hd2"/>
                </a:cxn>
              </a:cxnLst>
              <a:rect l="0" t="0" r="r" b="b"/>
              <a:pathLst>
                <a:path w="21600" h="21600" extrusionOk="0">
                  <a:moveTo>
                    <a:pt x="20769" y="21600"/>
                  </a:moveTo>
                  <a:lnTo>
                    <a:pt x="0" y="602"/>
                  </a:lnTo>
                  <a:lnTo>
                    <a:pt x="935" y="0"/>
                  </a:lnTo>
                  <a:lnTo>
                    <a:pt x="21600" y="20998"/>
                  </a:lnTo>
                  <a:lnTo>
                    <a:pt x="2076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2" name="Freeform 71"/>
            <p:cNvSpPr/>
            <p:nvPr/>
          </p:nvSpPr>
          <p:spPr>
            <a:xfrm>
              <a:off x="503965" y="552042"/>
              <a:ext cx="364714" cy="242037"/>
            </a:xfrm>
            <a:custGeom>
              <a:avLst/>
              <a:gdLst/>
              <a:ahLst/>
              <a:cxnLst>
                <a:cxn ang="0">
                  <a:pos x="wd2" y="hd2"/>
                </a:cxn>
                <a:cxn ang="5400000">
                  <a:pos x="wd2" y="hd2"/>
                </a:cxn>
                <a:cxn ang="10800000">
                  <a:pos x="wd2" y="hd2"/>
                </a:cxn>
                <a:cxn ang="16200000">
                  <a:pos x="wd2" y="hd2"/>
                </a:cxn>
              </a:cxnLst>
              <a:rect l="0" t="0" r="r" b="b"/>
              <a:pathLst>
                <a:path w="21600" h="21600" extrusionOk="0">
                  <a:moveTo>
                    <a:pt x="785" y="21600"/>
                  </a:moveTo>
                  <a:lnTo>
                    <a:pt x="0" y="20268"/>
                  </a:lnTo>
                  <a:lnTo>
                    <a:pt x="21109" y="0"/>
                  </a:lnTo>
                  <a:lnTo>
                    <a:pt x="21600" y="1332"/>
                  </a:lnTo>
                  <a:lnTo>
                    <a:pt x="785"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3" name="Freeform 72"/>
            <p:cNvSpPr/>
            <p:nvPr/>
          </p:nvSpPr>
          <p:spPr>
            <a:xfrm>
              <a:off x="66311" y="782473"/>
              <a:ext cx="445944" cy="4807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662"/>
                  </a:lnTo>
                  <a:lnTo>
                    <a:pt x="21600" y="0"/>
                  </a:lnTo>
                  <a:lnTo>
                    <a:pt x="21600" y="7448"/>
                  </a:lnTo>
                  <a:lnTo>
                    <a:pt x="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4" name="Freeform 73"/>
            <p:cNvSpPr/>
            <p:nvPr/>
          </p:nvSpPr>
          <p:spPr>
            <a:xfrm>
              <a:off x="865362" y="517228"/>
              <a:ext cx="348136" cy="49734"/>
            </a:xfrm>
            <a:custGeom>
              <a:avLst/>
              <a:gdLst/>
              <a:ahLst/>
              <a:cxnLst>
                <a:cxn ang="0">
                  <a:pos x="wd2" y="hd2"/>
                </a:cxn>
                <a:cxn ang="5400000">
                  <a:pos x="wd2" y="hd2"/>
                </a:cxn>
                <a:cxn ang="10800000">
                  <a:pos x="wd2" y="hd2"/>
                </a:cxn>
                <a:cxn ang="16200000">
                  <a:pos x="wd2" y="hd2"/>
                </a:cxn>
              </a:cxnLst>
              <a:rect l="0" t="0" r="r" b="b"/>
              <a:pathLst>
                <a:path w="21600" h="21600" extrusionOk="0">
                  <a:moveTo>
                    <a:pt x="206" y="21600"/>
                  </a:moveTo>
                  <a:lnTo>
                    <a:pt x="0" y="13680"/>
                  </a:lnTo>
                  <a:lnTo>
                    <a:pt x="21600" y="0"/>
                  </a:lnTo>
                  <a:lnTo>
                    <a:pt x="21600" y="7920"/>
                  </a:lnTo>
                  <a:lnTo>
                    <a:pt x="206"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5" name="Freeform 74"/>
            <p:cNvSpPr/>
            <p:nvPr/>
          </p:nvSpPr>
          <p:spPr>
            <a:xfrm>
              <a:off x="1075900" y="38129"/>
              <a:ext cx="510598" cy="232091"/>
            </a:xfrm>
            <a:custGeom>
              <a:avLst/>
              <a:gdLst/>
              <a:ahLst/>
              <a:cxnLst>
                <a:cxn ang="0">
                  <a:pos x="wd2" y="hd2"/>
                </a:cxn>
                <a:cxn ang="5400000">
                  <a:pos x="wd2" y="hd2"/>
                </a:cxn>
                <a:cxn ang="10800000">
                  <a:pos x="wd2" y="hd2"/>
                </a:cxn>
                <a:cxn ang="16200000">
                  <a:pos x="wd2" y="hd2"/>
                </a:cxn>
              </a:cxnLst>
              <a:rect l="0" t="0" r="r" b="b"/>
              <a:pathLst>
                <a:path w="21600" h="21600" extrusionOk="0">
                  <a:moveTo>
                    <a:pt x="21249" y="21600"/>
                  </a:moveTo>
                  <a:lnTo>
                    <a:pt x="0" y="1543"/>
                  </a:lnTo>
                  <a:lnTo>
                    <a:pt x="351" y="0"/>
                  </a:lnTo>
                  <a:lnTo>
                    <a:pt x="21600" y="19749"/>
                  </a:lnTo>
                  <a:lnTo>
                    <a:pt x="2124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6" name="Freeform 75"/>
            <p:cNvSpPr/>
            <p:nvPr/>
          </p:nvSpPr>
          <p:spPr>
            <a:xfrm>
              <a:off x="532147" y="38129"/>
              <a:ext cx="548727" cy="129308"/>
            </a:xfrm>
            <a:custGeom>
              <a:avLst/>
              <a:gdLst/>
              <a:ahLst/>
              <a:cxnLst>
                <a:cxn ang="0">
                  <a:pos x="wd2" y="hd2"/>
                </a:cxn>
                <a:cxn ang="5400000">
                  <a:pos x="wd2" y="hd2"/>
                </a:cxn>
                <a:cxn ang="10800000">
                  <a:pos x="wd2" y="hd2"/>
                </a:cxn>
                <a:cxn ang="16200000">
                  <a:pos x="wd2" y="hd2"/>
                </a:cxn>
              </a:cxnLst>
              <a:rect l="0" t="0" r="r" b="b"/>
              <a:pathLst>
                <a:path w="21600" h="21600" extrusionOk="0">
                  <a:moveTo>
                    <a:pt x="131" y="21600"/>
                  </a:moveTo>
                  <a:lnTo>
                    <a:pt x="0" y="18554"/>
                  </a:lnTo>
                  <a:lnTo>
                    <a:pt x="21404" y="0"/>
                  </a:lnTo>
                  <a:lnTo>
                    <a:pt x="21600" y="3323"/>
                  </a:lnTo>
                  <a:lnTo>
                    <a:pt x="13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7" name="Freeform 76"/>
            <p:cNvSpPr/>
            <p:nvPr/>
          </p:nvSpPr>
          <p:spPr>
            <a:xfrm>
              <a:off x="1069269" y="46417"/>
              <a:ext cx="155833" cy="482417"/>
            </a:xfrm>
            <a:custGeom>
              <a:avLst/>
              <a:gdLst/>
              <a:ahLst/>
              <a:cxnLst>
                <a:cxn ang="0">
                  <a:pos x="wd2" y="hd2"/>
                </a:cxn>
                <a:cxn ang="5400000">
                  <a:pos x="wd2" y="hd2"/>
                </a:cxn>
                <a:cxn ang="10800000">
                  <a:pos x="wd2" y="hd2"/>
                </a:cxn>
                <a:cxn ang="16200000">
                  <a:pos x="wd2" y="hd2"/>
                </a:cxn>
              </a:cxnLst>
              <a:rect l="0" t="0" r="r" b="b"/>
              <a:pathLst>
                <a:path w="21600" h="21600" extrusionOk="0">
                  <a:moveTo>
                    <a:pt x="18843" y="21600"/>
                  </a:moveTo>
                  <a:lnTo>
                    <a:pt x="0" y="148"/>
                  </a:lnTo>
                  <a:lnTo>
                    <a:pt x="2528" y="0"/>
                  </a:lnTo>
                  <a:lnTo>
                    <a:pt x="21600" y="21377"/>
                  </a:lnTo>
                  <a:lnTo>
                    <a:pt x="18843"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8" name="Freeform 77"/>
            <p:cNvSpPr/>
            <p:nvPr/>
          </p:nvSpPr>
          <p:spPr>
            <a:xfrm>
              <a:off x="848784" y="54707"/>
              <a:ext cx="235406" cy="505625"/>
            </a:xfrm>
            <a:custGeom>
              <a:avLst/>
              <a:gdLst/>
              <a:ahLst/>
              <a:cxnLst>
                <a:cxn ang="0">
                  <a:pos x="wd2" y="hd2"/>
                </a:cxn>
                <a:cxn ang="5400000">
                  <a:pos x="wd2" y="hd2"/>
                </a:cxn>
                <a:cxn ang="10800000">
                  <a:pos x="wd2" y="hd2"/>
                </a:cxn>
                <a:cxn ang="16200000">
                  <a:pos x="wd2" y="hd2"/>
                </a:cxn>
              </a:cxnLst>
              <a:rect l="0" t="0" r="r" b="b"/>
              <a:pathLst>
                <a:path w="21600" h="21600" extrusionOk="0">
                  <a:moveTo>
                    <a:pt x="1521" y="21600"/>
                  </a:moveTo>
                  <a:lnTo>
                    <a:pt x="0" y="21246"/>
                  </a:lnTo>
                  <a:lnTo>
                    <a:pt x="19775" y="0"/>
                  </a:lnTo>
                  <a:lnTo>
                    <a:pt x="21600" y="354"/>
                  </a:lnTo>
                  <a:lnTo>
                    <a:pt x="152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9" name="Freeform 78"/>
            <p:cNvSpPr/>
            <p:nvPr/>
          </p:nvSpPr>
          <p:spPr>
            <a:xfrm>
              <a:off x="497334" y="160805"/>
              <a:ext cx="46419" cy="61835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0" y="21600"/>
                  </a:lnTo>
                  <a:lnTo>
                    <a:pt x="12343" y="0"/>
                  </a:lnTo>
                  <a:lnTo>
                    <a:pt x="21600" y="0"/>
                  </a:lnTo>
                  <a:lnTo>
                    <a:pt x="9257"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0" name="Freeform 79"/>
            <p:cNvSpPr/>
            <p:nvPr/>
          </p:nvSpPr>
          <p:spPr>
            <a:xfrm>
              <a:off x="1205207" y="523859"/>
              <a:ext cx="200592" cy="467496"/>
            </a:xfrm>
            <a:custGeom>
              <a:avLst/>
              <a:gdLst/>
              <a:ahLst/>
              <a:cxnLst>
                <a:cxn ang="0">
                  <a:pos x="wd2" y="hd2"/>
                </a:cxn>
                <a:cxn ang="5400000">
                  <a:pos x="wd2" y="hd2"/>
                </a:cxn>
                <a:cxn ang="10800000">
                  <a:pos x="wd2" y="hd2"/>
                </a:cxn>
                <a:cxn ang="16200000">
                  <a:pos x="wd2" y="hd2"/>
                </a:cxn>
              </a:cxnLst>
              <a:rect l="0" t="0" r="r" b="b"/>
              <a:pathLst>
                <a:path w="21600" h="21600" extrusionOk="0">
                  <a:moveTo>
                    <a:pt x="19458" y="21600"/>
                  </a:moveTo>
                  <a:lnTo>
                    <a:pt x="0" y="230"/>
                  </a:lnTo>
                  <a:lnTo>
                    <a:pt x="2142" y="0"/>
                  </a:lnTo>
                  <a:lnTo>
                    <a:pt x="21600" y="21217"/>
                  </a:lnTo>
                  <a:lnTo>
                    <a:pt x="19458"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1" name="Freeform 80"/>
            <p:cNvSpPr/>
            <p:nvPr/>
          </p:nvSpPr>
          <p:spPr>
            <a:xfrm>
              <a:off x="860388" y="555357"/>
              <a:ext cx="122677" cy="373003"/>
            </a:xfrm>
            <a:custGeom>
              <a:avLst/>
              <a:gdLst/>
              <a:ahLst/>
              <a:cxnLst>
                <a:cxn ang="0">
                  <a:pos x="wd2" y="hd2"/>
                </a:cxn>
                <a:cxn ang="5400000">
                  <a:pos x="wd2" y="hd2"/>
                </a:cxn>
                <a:cxn ang="10800000">
                  <a:pos x="wd2" y="hd2"/>
                </a:cxn>
                <a:cxn ang="16200000">
                  <a:pos x="wd2" y="hd2"/>
                </a:cxn>
              </a:cxnLst>
              <a:rect l="0" t="0" r="r" b="b"/>
              <a:pathLst>
                <a:path w="21600" h="21600" extrusionOk="0">
                  <a:moveTo>
                    <a:pt x="18097" y="21600"/>
                  </a:moveTo>
                  <a:lnTo>
                    <a:pt x="0" y="480"/>
                  </a:lnTo>
                  <a:lnTo>
                    <a:pt x="3503" y="0"/>
                  </a:lnTo>
                  <a:lnTo>
                    <a:pt x="21600" y="21312"/>
                  </a:lnTo>
                  <a:lnTo>
                    <a:pt x="18097"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2" name="Freeform 81"/>
            <p:cNvSpPr/>
            <p:nvPr/>
          </p:nvSpPr>
          <p:spPr>
            <a:xfrm>
              <a:off x="971460" y="528833"/>
              <a:ext cx="245353" cy="411131"/>
            </a:xfrm>
            <a:custGeom>
              <a:avLst/>
              <a:gdLst/>
              <a:ahLst/>
              <a:cxnLst>
                <a:cxn ang="0">
                  <a:pos x="wd2" y="hd2"/>
                </a:cxn>
                <a:cxn ang="5400000">
                  <a:pos x="wd2" y="hd2"/>
                </a:cxn>
                <a:cxn ang="10800000">
                  <a:pos x="wd2" y="hd2"/>
                </a:cxn>
                <a:cxn ang="16200000">
                  <a:pos x="wd2" y="hd2"/>
                </a:cxn>
              </a:cxnLst>
              <a:rect l="0" t="0" r="r" b="b"/>
              <a:pathLst>
                <a:path w="21600" h="21600" extrusionOk="0">
                  <a:moveTo>
                    <a:pt x="1314" y="21600"/>
                  </a:moveTo>
                  <a:lnTo>
                    <a:pt x="0" y="21165"/>
                  </a:lnTo>
                  <a:lnTo>
                    <a:pt x="20286" y="0"/>
                  </a:lnTo>
                  <a:lnTo>
                    <a:pt x="21600" y="610"/>
                  </a:lnTo>
                  <a:lnTo>
                    <a:pt x="1314"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3" name="Freeform 82"/>
            <p:cNvSpPr/>
            <p:nvPr/>
          </p:nvSpPr>
          <p:spPr>
            <a:xfrm>
              <a:off x="1221785" y="520543"/>
              <a:ext cx="422735" cy="266905"/>
            </a:xfrm>
            <a:custGeom>
              <a:avLst/>
              <a:gdLst/>
              <a:ahLst/>
              <a:cxnLst>
                <a:cxn ang="0">
                  <a:pos x="wd2" y="hd2"/>
                </a:cxn>
                <a:cxn ang="5400000">
                  <a:pos x="wd2" y="hd2"/>
                </a:cxn>
                <a:cxn ang="10800000">
                  <a:pos x="wd2" y="hd2"/>
                </a:cxn>
                <a:cxn ang="16200000">
                  <a:pos x="wd2" y="hd2"/>
                </a:cxn>
              </a:cxnLst>
              <a:rect l="0" t="0" r="r" b="b"/>
              <a:pathLst>
                <a:path w="21600" h="21600" extrusionOk="0">
                  <a:moveTo>
                    <a:pt x="21176" y="21600"/>
                  </a:moveTo>
                  <a:lnTo>
                    <a:pt x="0" y="1207"/>
                  </a:lnTo>
                  <a:lnTo>
                    <a:pt x="424" y="0"/>
                  </a:lnTo>
                  <a:lnTo>
                    <a:pt x="21600" y="20258"/>
                  </a:lnTo>
                  <a:lnTo>
                    <a:pt x="21176"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4" name="Freeform 83"/>
            <p:cNvSpPr/>
            <p:nvPr/>
          </p:nvSpPr>
          <p:spPr>
            <a:xfrm>
              <a:off x="1632915" y="782473"/>
              <a:ext cx="273535" cy="361398"/>
            </a:xfrm>
            <a:custGeom>
              <a:avLst/>
              <a:gdLst/>
              <a:ahLst/>
              <a:cxnLst>
                <a:cxn ang="0">
                  <a:pos x="wd2" y="hd2"/>
                </a:cxn>
                <a:cxn ang="5400000">
                  <a:pos x="wd2" y="hd2"/>
                </a:cxn>
                <a:cxn ang="10800000">
                  <a:pos x="wd2" y="hd2"/>
                </a:cxn>
                <a:cxn ang="16200000">
                  <a:pos x="wd2" y="hd2"/>
                </a:cxn>
              </a:cxnLst>
              <a:rect l="0" t="0" r="r" b="b"/>
              <a:pathLst>
                <a:path w="21600" h="21600" extrusionOk="0">
                  <a:moveTo>
                    <a:pt x="20422" y="21600"/>
                  </a:moveTo>
                  <a:lnTo>
                    <a:pt x="0" y="694"/>
                  </a:lnTo>
                  <a:lnTo>
                    <a:pt x="1178" y="0"/>
                  </a:lnTo>
                  <a:lnTo>
                    <a:pt x="21600" y="21105"/>
                  </a:lnTo>
                  <a:lnTo>
                    <a:pt x="20422"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5" name="Freeform 84"/>
            <p:cNvSpPr/>
            <p:nvPr/>
          </p:nvSpPr>
          <p:spPr>
            <a:xfrm>
              <a:off x="1492004" y="794078"/>
              <a:ext cx="155833" cy="533807"/>
            </a:xfrm>
            <a:custGeom>
              <a:avLst/>
              <a:gdLst/>
              <a:ahLst/>
              <a:cxnLst>
                <a:cxn ang="0">
                  <a:pos x="wd2" y="hd2"/>
                </a:cxn>
                <a:cxn ang="5400000">
                  <a:pos x="wd2" y="hd2"/>
                </a:cxn>
                <a:cxn ang="10800000">
                  <a:pos x="wd2" y="hd2"/>
                </a:cxn>
                <a:cxn ang="16200000">
                  <a:pos x="wd2" y="hd2"/>
                </a:cxn>
              </a:cxnLst>
              <a:rect l="0" t="0" r="r" b="b"/>
              <a:pathLst>
                <a:path w="21600" h="21600" extrusionOk="0">
                  <a:moveTo>
                    <a:pt x="2068" y="21600"/>
                  </a:moveTo>
                  <a:lnTo>
                    <a:pt x="0" y="21399"/>
                  </a:lnTo>
                  <a:lnTo>
                    <a:pt x="19072" y="0"/>
                  </a:lnTo>
                  <a:lnTo>
                    <a:pt x="21600" y="201"/>
                  </a:lnTo>
                  <a:lnTo>
                    <a:pt x="2068"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6" name="Freeform 85"/>
            <p:cNvSpPr/>
            <p:nvPr/>
          </p:nvSpPr>
          <p:spPr>
            <a:xfrm>
              <a:off x="974776" y="939963"/>
              <a:ext cx="261930" cy="469154"/>
            </a:xfrm>
            <a:custGeom>
              <a:avLst/>
              <a:gdLst/>
              <a:ahLst/>
              <a:cxnLst>
                <a:cxn ang="0">
                  <a:pos x="wd2" y="hd2"/>
                </a:cxn>
                <a:cxn ang="5400000">
                  <a:pos x="wd2" y="hd2"/>
                </a:cxn>
                <a:cxn ang="10800000">
                  <a:pos x="wd2" y="hd2"/>
                </a:cxn>
                <a:cxn ang="16200000">
                  <a:pos x="wd2" y="hd2"/>
                </a:cxn>
              </a:cxnLst>
              <a:rect l="0" t="0" r="r" b="b"/>
              <a:pathLst>
                <a:path w="21600" h="21600" extrusionOk="0">
                  <a:moveTo>
                    <a:pt x="20370" y="21600"/>
                  </a:moveTo>
                  <a:lnTo>
                    <a:pt x="0" y="382"/>
                  </a:lnTo>
                  <a:lnTo>
                    <a:pt x="1230" y="0"/>
                  </a:lnTo>
                  <a:lnTo>
                    <a:pt x="21600" y="21066"/>
                  </a:lnTo>
                  <a:lnTo>
                    <a:pt x="2037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7" name="Freeform 86"/>
            <p:cNvSpPr/>
            <p:nvPr/>
          </p:nvSpPr>
          <p:spPr>
            <a:xfrm>
              <a:off x="1221785" y="994669"/>
              <a:ext cx="180699" cy="407816"/>
            </a:xfrm>
            <a:custGeom>
              <a:avLst/>
              <a:gdLst/>
              <a:ahLst/>
              <a:cxnLst>
                <a:cxn ang="0">
                  <a:pos x="wd2" y="hd2"/>
                </a:cxn>
                <a:cxn ang="5400000">
                  <a:pos x="wd2" y="hd2"/>
                </a:cxn>
                <a:cxn ang="10800000">
                  <a:pos x="wd2" y="hd2"/>
                </a:cxn>
                <a:cxn ang="16200000">
                  <a:pos x="wd2" y="hd2"/>
                </a:cxn>
              </a:cxnLst>
              <a:rect l="0" t="0" r="r" b="b"/>
              <a:pathLst>
                <a:path w="21600" h="21600" extrusionOk="0">
                  <a:moveTo>
                    <a:pt x="1783" y="21600"/>
                  </a:moveTo>
                  <a:lnTo>
                    <a:pt x="0" y="21161"/>
                  </a:lnTo>
                  <a:lnTo>
                    <a:pt x="19618" y="0"/>
                  </a:lnTo>
                  <a:lnTo>
                    <a:pt x="21600" y="439"/>
                  </a:lnTo>
                  <a:lnTo>
                    <a:pt x="1783"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8" name="Freeform 87"/>
            <p:cNvSpPr/>
            <p:nvPr/>
          </p:nvSpPr>
          <p:spPr>
            <a:xfrm>
              <a:off x="994669" y="1397511"/>
              <a:ext cx="235406" cy="324926"/>
            </a:xfrm>
            <a:custGeom>
              <a:avLst/>
              <a:gdLst/>
              <a:ahLst/>
              <a:cxnLst>
                <a:cxn ang="0">
                  <a:pos x="wd2" y="hd2"/>
                </a:cxn>
                <a:cxn ang="5400000">
                  <a:pos x="wd2" y="hd2"/>
                </a:cxn>
                <a:cxn ang="10800000">
                  <a:pos x="wd2" y="hd2"/>
                </a:cxn>
                <a:cxn ang="16200000">
                  <a:pos x="wd2" y="hd2"/>
                </a:cxn>
              </a:cxnLst>
              <a:rect l="0" t="0" r="r" b="b"/>
              <a:pathLst>
                <a:path w="21600" h="21600" extrusionOk="0">
                  <a:moveTo>
                    <a:pt x="1369" y="21600"/>
                  </a:moveTo>
                  <a:lnTo>
                    <a:pt x="0" y="20829"/>
                  </a:lnTo>
                  <a:lnTo>
                    <a:pt x="20079" y="0"/>
                  </a:lnTo>
                  <a:lnTo>
                    <a:pt x="21600" y="771"/>
                  </a:lnTo>
                  <a:lnTo>
                    <a:pt x="136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9" name="Freeform 88"/>
            <p:cNvSpPr/>
            <p:nvPr/>
          </p:nvSpPr>
          <p:spPr>
            <a:xfrm>
              <a:off x="994669" y="1734040"/>
              <a:ext cx="290112" cy="341504"/>
            </a:xfrm>
            <a:custGeom>
              <a:avLst/>
              <a:gdLst/>
              <a:ahLst/>
              <a:cxnLst>
                <a:cxn ang="0">
                  <a:pos x="wd2" y="hd2"/>
                </a:cxn>
                <a:cxn ang="5400000">
                  <a:pos x="wd2" y="hd2"/>
                </a:cxn>
                <a:cxn ang="10800000">
                  <a:pos x="wd2" y="hd2"/>
                </a:cxn>
                <a:cxn ang="16200000">
                  <a:pos x="wd2" y="hd2"/>
                </a:cxn>
              </a:cxnLst>
              <a:rect l="0" t="0" r="r" b="b"/>
              <a:pathLst>
                <a:path w="21600" h="21600" extrusionOk="0">
                  <a:moveTo>
                    <a:pt x="20366" y="21600"/>
                  </a:moveTo>
                  <a:lnTo>
                    <a:pt x="0" y="839"/>
                  </a:lnTo>
                  <a:lnTo>
                    <a:pt x="864" y="0"/>
                  </a:lnTo>
                  <a:lnTo>
                    <a:pt x="21600" y="20866"/>
                  </a:lnTo>
                  <a:lnTo>
                    <a:pt x="20366"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0" name="Freeform 89"/>
            <p:cNvSpPr/>
            <p:nvPr/>
          </p:nvSpPr>
          <p:spPr>
            <a:xfrm>
              <a:off x="606748" y="1213496"/>
              <a:ext cx="399526" cy="533807"/>
            </a:xfrm>
            <a:custGeom>
              <a:avLst/>
              <a:gdLst/>
              <a:ahLst/>
              <a:cxnLst>
                <a:cxn ang="0">
                  <a:pos x="wd2" y="hd2"/>
                </a:cxn>
                <a:cxn ang="5400000">
                  <a:pos x="wd2" y="hd2"/>
                </a:cxn>
                <a:cxn ang="10800000">
                  <a:pos x="wd2" y="hd2"/>
                </a:cxn>
                <a:cxn ang="16200000">
                  <a:pos x="wd2" y="hd2"/>
                </a:cxn>
              </a:cxnLst>
              <a:rect l="0" t="0" r="r" b="b"/>
              <a:pathLst>
                <a:path w="21600" h="21600" extrusionOk="0">
                  <a:moveTo>
                    <a:pt x="20973" y="21600"/>
                  </a:moveTo>
                  <a:lnTo>
                    <a:pt x="0" y="470"/>
                  </a:lnTo>
                  <a:lnTo>
                    <a:pt x="807" y="0"/>
                  </a:lnTo>
                  <a:lnTo>
                    <a:pt x="21600" y="21265"/>
                  </a:lnTo>
                  <a:lnTo>
                    <a:pt x="20973"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1" name="Oval 90"/>
            <p:cNvSpPr/>
            <p:nvPr/>
          </p:nvSpPr>
          <p:spPr>
            <a:xfrm>
              <a:off x="888571" y="830549"/>
              <a:ext cx="184015" cy="184015"/>
            </a:xfrm>
            <a:prstGeom prst="ellipse">
              <a:avLst/>
            </a:prstGeom>
            <a:solidFill>
              <a:srgbClr val="72635D"/>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2" name="Oval 91"/>
            <p:cNvSpPr/>
            <p:nvPr/>
          </p:nvSpPr>
          <p:spPr>
            <a:xfrm>
              <a:off x="92835" y="1327884"/>
              <a:ext cx="184015" cy="187330"/>
            </a:xfrm>
            <a:prstGeom prst="ellipse">
              <a:avLst/>
            </a:prstGeom>
            <a:solidFill>
              <a:srgbClr val="9E2321"/>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3" name="Oval 92"/>
            <p:cNvSpPr/>
            <p:nvPr/>
          </p:nvSpPr>
          <p:spPr>
            <a:xfrm>
              <a:off x="908464" y="2231375"/>
              <a:ext cx="184015" cy="185674"/>
            </a:xfrm>
            <a:prstGeom prst="ellipse">
              <a:avLst/>
            </a:prstGeom>
            <a:solidFill>
              <a:srgbClr val="D4A02A"/>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4" name="Oval 93"/>
            <p:cNvSpPr/>
            <p:nvPr/>
          </p:nvSpPr>
          <p:spPr>
            <a:xfrm>
              <a:off x="908464" y="1307991"/>
              <a:ext cx="184015" cy="184014"/>
            </a:xfrm>
            <a:prstGeom prst="ellipse">
              <a:avLst/>
            </a:prstGeom>
            <a:solidFill>
              <a:srgbClr val="9E2321"/>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5" name="Oval 94"/>
            <p:cNvSpPr/>
            <p:nvPr/>
          </p:nvSpPr>
          <p:spPr>
            <a:xfrm>
              <a:off x="880282" y="1609707"/>
              <a:ext cx="233953" cy="233953"/>
            </a:xfrm>
            <a:prstGeom prst="ellipse">
              <a:avLst/>
            </a:prstGeom>
            <a:solidFill>
              <a:srgbClr val="104270"/>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6" name="Oval 95"/>
            <p:cNvSpPr/>
            <p:nvPr/>
          </p:nvSpPr>
          <p:spPr>
            <a:xfrm>
              <a:off x="1808640" y="1046061"/>
              <a:ext cx="188989" cy="184015"/>
            </a:xfrm>
            <a:prstGeom prst="ellipse">
              <a:avLst/>
            </a:prstGeom>
            <a:solidFill>
              <a:srgbClr val="72635D"/>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7" name="Oval 96"/>
            <p:cNvSpPr/>
            <p:nvPr/>
          </p:nvSpPr>
          <p:spPr>
            <a:xfrm>
              <a:off x="454232" y="74600"/>
              <a:ext cx="184015" cy="184015"/>
            </a:xfrm>
            <a:prstGeom prst="ellipse">
              <a:avLst/>
            </a:prstGeom>
            <a:solidFill>
              <a:srgbClr val="9E2321"/>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8" name="Oval 97"/>
            <p:cNvSpPr/>
            <p:nvPr/>
          </p:nvSpPr>
          <p:spPr>
            <a:xfrm>
              <a:off x="449258" y="724451"/>
              <a:ext cx="134280" cy="132624"/>
            </a:xfrm>
            <a:prstGeom prst="ellipse">
              <a:avLst/>
            </a:prstGeom>
            <a:solidFill>
              <a:srgbClr val="104270"/>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9" name="Oval 98"/>
            <p:cNvSpPr/>
            <p:nvPr/>
          </p:nvSpPr>
          <p:spPr>
            <a:xfrm>
              <a:off x="0" y="759264"/>
              <a:ext cx="132623" cy="132624"/>
            </a:xfrm>
            <a:prstGeom prst="ellipse">
              <a:avLst/>
            </a:prstGeom>
            <a:solidFill>
              <a:srgbClr val="1C90A3"/>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0" name="Oval 99"/>
            <p:cNvSpPr/>
            <p:nvPr/>
          </p:nvSpPr>
          <p:spPr>
            <a:xfrm>
              <a:off x="167435" y="348134"/>
              <a:ext cx="134280" cy="132623"/>
            </a:xfrm>
            <a:prstGeom prst="ellipse">
              <a:avLst/>
            </a:prstGeom>
            <a:solidFill>
              <a:srgbClr val="72635D"/>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1" name="Oval 100"/>
            <p:cNvSpPr/>
            <p:nvPr/>
          </p:nvSpPr>
          <p:spPr>
            <a:xfrm>
              <a:off x="1147185" y="462521"/>
              <a:ext cx="132624" cy="132624"/>
            </a:xfrm>
            <a:prstGeom prst="ellipse">
              <a:avLst/>
            </a:prstGeom>
            <a:solidFill>
              <a:srgbClr val="D4A02A"/>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2" name="Oval 101"/>
            <p:cNvSpPr/>
            <p:nvPr/>
          </p:nvSpPr>
          <p:spPr>
            <a:xfrm>
              <a:off x="1816929" y="528833"/>
              <a:ext cx="132624" cy="132623"/>
            </a:xfrm>
            <a:prstGeom prst="ellipse">
              <a:avLst/>
            </a:prstGeom>
            <a:solidFill>
              <a:srgbClr val="1C90A3"/>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3" name="Oval 102"/>
            <p:cNvSpPr/>
            <p:nvPr/>
          </p:nvSpPr>
          <p:spPr>
            <a:xfrm>
              <a:off x="1425693" y="1273176"/>
              <a:ext cx="132623" cy="132624"/>
            </a:xfrm>
            <a:prstGeom prst="ellipse">
              <a:avLst/>
            </a:prstGeom>
            <a:solidFill>
              <a:srgbClr val="1C90A3"/>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4" name="Oval 103"/>
            <p:cNvSpPr/>
            <p:nvPr/>
          </p:nvSpPr>
          <p:spPr>
            <a:xfrm>
              <a:off x="1581524" y="719477"/>
              <a:ext cx="129308" cy="129308"/>
            </a:xfrm>
            <a:prstGeom prst="ellipse">
              <a:avLst/>
            </a:prstGeom>
            <a:solidFill>
              <a:srgbClr val="9E2321"/>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5" name="Oval 104"/>
            <p:cNvSpPr/>
            <p:nvPr/>
          </p:nvSpPr>
          <p:spPr>
            <a:xfrm>
              <a:off x="399525" y="1942921"/>
              <a:ext cx="132623" cy="132623"/>
            </a:xfrm>
            <a:prstGeom prst="ellipse">
              <a:avLst/>
            </a:prstGeom>
            <a:solidFill>
              <a:srgbClr val="72635D"/>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6" name="Oval 105"/>
            <p:cNvSpPr/>
            <p:nvPr/>
          </p:nvSpPr>
          <p:spPr>
            <a:xfrm>
              <a:off x="1468795" y="1840138"/>
              <a:ext cx="132623" cy="134283"/>
            </a:xfrm>
            <a:prstGeom prst="ellipse">
              <a:avLst/>
            </a:prstGeom>
            <a:solidFill>
              <a:srgbClr val="1C90A3"/>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7" name="Oval 106"/>
            <p:cNvSpPr/>
            <p:nvPr/>
          </p:nvSpPr>
          <p:spPr>
            <a:xfrm>
              <a:off x="822260" y="517228"/>
              <a:ext cx="94494" cy="97811"/>
            </a:xfrm>
            <a:prstGeom prst="ellipse">
              <a:avLst/>
            </a:prstGeom>
            <a:solidFill>
              <a:srgbClr val="1C90A3"/>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8" name="Oval 107"/>
            <p:cNvSpPr/>
            <p:nvPr/>
          </p:nvSpPr>
          <p:spPr>
            <a:xfrm>
              <a:off x="285138" y="1002958"/>
              <a:ext cx="94494" cy="97812"/>
            </a:xfrm>
            <a:prstGeom prst="ellipse">
              <a:avLst/>
            </a:prstGeom>
            <a:solidFill>
              <a:srgbClr val="009B48"/>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9" name="Oval 108"/>
            <p:cNvSpPr/>
            <p:nvPr/>
          </p:nvSpPr>
          <p:spPr>
            <a:xfrm>
              <a:off x="535463" y="939963"/>
              <a:ext cx="94494" cy="97811"/>
            </a:xfrm>
            <a:prstGeom prst="ellipse">
              <a:avLst/>
            </a:prstGeom>
            <a:solidFill>
              <a:srgbClr val="D4A02A"/>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0" name="Oval 109"/>
            <p:cNvSpPr/>
            <p:nvPr/>
          </p:nvSpPr>
          <p:spPr>
            <a:xfrm>
              <a:off x="1351092" y="948251"/>
              <a:ext cx="97809" cy="92838"/>
            </a:xfrm>
            <a:prstGeom prst="ellipse">
              <a:avLst/>
            </a:prstGeom>
            <a:solidFill>
              <a:srgbClr val="104270"/>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1" name="Oval 110"/>
            <p:cNvSpPr/>
            <p:nvPr/>
          </p:nvSpPr>
          <p:spPr>
            <a:xfrm>
              <a:off x="1190288" y="1359381"/>
              <a:ext cx="94493" cy="92838"/>
            </a:xfrm>
            <a:prstGeom prst="ellipse">
              <a:avLst/>
            </a:prstGeom>
            <a:solidFill>
              <a:srgbClr val="009B48"/>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2" name="Oval 111"/>
            <p:cNvSpPr/>
            <p:nvPr/>
          </p:nvSpPr>
          <p:spPr>
            <a:xfrm>
              <a:off x="1032798" y="0"/>
              <a:ext cx="94493" cy="97811"/>
            </a:xfrm>
            <a:prstGeom prst="ellipse">
              <a:avLst/>
            </a:prstGeom>
            <a:solidFill>
              <a:srgbClr val="72635D"/>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3" name="Oval 112"/>
            <p:cNvSpPr/>
            <p:nvPr/>
          </p:nvSpPr>
          <p:spPr>
            <a:xfrm>
              <a:off x="1538422" y="218827"/>
              <a:ext cx="94494" cy="94496"/>
            </a:xfrm>
            <a:prstGeom prst="ellipse">
              <a:avLst/>
            </a:prstGeom>
            <a:solidFill>
              <a:srgbClr val="104270"/>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4" name="Oval 113"/>
            <p:cNvSpPr/>
            <p:nvPr/>
          </p:nvSpPr>
          <p:spPr>
            <a:xfrm>
              <a:off x="1664413" y="1518529"/>
              <a:ext cx="94494" cy="99467"/>
            </a:xfrm>
            <a:prstGeom prst="ellipse">
              <a:avLst/>
            </a:prstGeom>
            <a:solidFill>
              <a:srgbClr val="D4A02A"/>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5" name="Oval 114"/>
            <p:cNvSpPr/>
            <p:nvPr/>
          </p:nvSpPr>
          <p:spPr>
            <a:xfrm>
              <a:off x="1440612" y="2236349"/>
              <a:ext cx="94494" cy="97811"/>
            </a:xfrm>
            <a:prstGeom prst="ellipse">
              <a:avLst/>
            </a:prstGeom>
            <a:solidFill>
              <a:srgbClr val="104270"/>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6" name="Oval 115"/>
            <p:cNvSpPr/>
            <p:nvPr/>
          </p:nvSpPr>
          <p:spPr>
            <a:xfrm>
              <a:off x="1233390" y="2287740"/>
              <a:ext cx="94494" cy="97811"/>
            </a:xfrm>
            <a:prstGeom prst="ellipse">
              <a:avLst/>
            </a:prstGeom>
            <a:solidFill>
              <a:srgbClr val="009B48"/>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7" name="Oval 116"/>
            <p:cNvSpPr/>
            <p:nvPr/>
          </p:nvSpPr>
          <p:spPr>
            <a:xfrm>
              <a:off x="508938" y="2291055"/>
              <a:ext cx="92838" cy="97812"/>
            </a:xfrm>
            <a:prstGeom prst="ellipse">
              <a:avLst/>
            </a:prstGeom>
            <a:solidFill>
              <a:srgbClr val="9E2321"/>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8" name="Oval 117"/>
            <p:cNvSpPr/>
            <p:nvPr/>
          </p:nvSpPr>
          <p:spPr>
            <a:xfrm>
              <a:off x="610064" y="1566605"/>
              <a:ext cx="134280" cy="132623"/>
            </a:xfrm>
            <a:prstGeom prst="ellipse">
              <a:avLst/>
            </a:prstGeom>
            <a:solidFill>
              <a:srgbClr val="D4A02A"/>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9" name="Oval 118"/>
            <p:cNvSpPr/>
            <p:nvPr/>
          </p:nvSpPr>
          <p:spPr>
            <a:xfrm>
              <a:off x="1225100" y="1687622"/>
              <a:ext cx="134280" cy="132624"/>
            </a:xfrm>
            <a:prstGeom prst="ellipse">
              <a:avLst/>
            </a:prstGeom>
            <a:solidFill>
              <a:srgbClr val="72635D"/>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40" name="Oval 119"/>
            <p:cNvSpPr/>
            <p:nvPr/>
          </p:nvSpPr>
          <p:spPr>
            <a:xfrm>
              <a:off x="1233390" y="2020837"/>
              <a:ext cx="132623" cy="132624"/>
            </a:xfrm>
            <a:prstGeom prst="ellipse">
              <a:avLst/>
            </a:prstGeom>
            <a:solidFill>
              <a:srgbClr val="9E2321"/>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41" name="Oval 120"/>
            <p:cNvSpPr/>
            <p:nvPr/>
          </p:nvSpPr>
          <p:spPr>
            <a:xfrm>
              <a:off x="736055" y="1989339"/>
              <a:ext cx="132624" cy="132623"/>
            </a:xfrm>
            <a:prstGeom prst="ellipse">
              <a:avLst/>
            </a:prstGeom>
            <a:solidFill>
              <a:srgbClr val="1C90A3"/>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42" name="Oval 121"/>
            <p:cNvSpPr/>
            <p:nvPr/>
          </p:nvSpPr>
          <p:spPr>
            <a:xfrm>
              <a:off x="552041" y="1147185"/>
              <a:ext cx="132623" cy="132624"/>
            </a:xfrm>
            <a:prstGeom prst="ellipse">
              <a:avLst/>
            </a:prstGeom>
            <a:solidFill>
              <a:srgbClr val="1C90A3"/>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43" name="Freeform 242"/>
            <p:cNvSpPr/>
            <p:nvPr/>
          </p:nvSpPr>
          <p:spPr>
            <a:xfrm>
              <a:off x="598459" y="2443571"/>
              <a:ext cx="879565" cy="810658"/>
            </a:xfrm>
            <a:custGeom>
              <a:avLst/>
              <a:gdLst/>
              <a:ahLst/>
              <a:cxnLst>
                <a:cxn ang="0">
                  <a:pos x="wd2" y="hd2"/>
                </a:cxn>
                <a:cxn ang="5400000">
                  <a:pos x="wd2" y="hd2"/>
                </a:cxn>
                <a:cxn ang="10800000">
                  <a:pos x="wd2" y="hd2"/>
                </a:cxn>
                <a:cxn ang="16200000">
                  <a:pos x="wd2" y="hd2"/>
                </a:cxn>
              </a:cxnLst>
              <a:rect l="0" t="0" r="r" b="b"/>
              <a:pathLst>
                <a:path w="21542" h="21600" extrusionOk="0">
                  <a:moveTo>
                    <a:pt x="21216" y="0"/>
                  </a:moveTo>
                  <a:cubicBezTo>
                    <a:pt x="21024" y="313"/>
                    <a:pt x="21024" y="313"/>
                    <a:pt x="21024" y="313"/>
                  </a:cubicBezTo>
                  <a:cubicBezTo>
                    <a:pt x="20928" y="1461"/>
                    <a:pt x="20928" y="1461"/>
                    <a:pt x="20928" y="1461"/>
                  </a:cubicBezTo>
                  <a:cubicBezTo>
                    <a:pt x="20832" y="1774"/>
                    <a:pt x="20832" y="1774"/>
                    <a:pt x="20832" y="1774"/>
                  </a:cubicBezTo>
                  <a:cubicBezTo>
                    <a:pt x="20832" y="1774"/>
                    <a:pt x="21216" y="2191"/>
                    <a:pt x="21408" y="2504"/>
                  </a:cubicBezTo>
                  <a:cubicBezTo>
                    <a:pt x="21600" y="2922"/>
                    <a:pt x="21600" y="3443"/>
                    <a:pt x="21312" y="3757"/>
                  </a:cubicBezTo>
                  <a:cubicBezTo>
                    <a:pt x="21024" y="4070"/>
                    <a:pt x="20736" y="4174"/>
                    <a:pt x="20640" y="4487"/>
                  </a:cubicBezTo>
                  <a:cubicBezTo>
                    <a:pt x="20544" y="4800"/>
                    <a:pt x="20640" y="5113"/>
                    <a:pt x="20640" y="5113"/>
                  </a:cubicBezTo>
                  <a:cubicBezTo>
                    <a:pt x="20640" y="5113"/>
                    <a:pt x="21312" y="5426"/>
                    <a:pt x="21408" y="5948"/>
                  </a:cubicBezTo>
                  <a:cubicBezTo>
                    <a:pt x="21504" y="6365"/>
                    <a:pt x="21504" y="6783"/>
                    <a:pt x="21216" y="6991"/>
                  </a:cubicBezTo>
                  <a:cubicBezTo>
                    <a:pt x="20928" y="7200"/>
                    <a:pt x="20640" y="7617"/>
                    <a:pt x="20640" y="7617"/>
                  </a:cubicBezTo>
                  <a:cubicBezTo>
                    <a:pt x="20640" y="8557"/>
                    <a:pt x="20640" y="8557"/>
                    <a:pt x="20640" y="8557"/>
                  </a:cubicBezTo>
                  <a:cubicBezTo>
                    <a:pt x="20640" y="8557"/>
                    <a:pt x="21408" y="9078"/>
                    <a:pt x="21408" y="9600"/>
                  </a:cubicBezTo>
                  <a:cubicBezTo>
                    <a:pt x="21408" y="10017"/>
                    <a:pt x="21024" y="10435"/>
                    <a:pt x="21024" y="10435"/>
                  </a:cubicBezTo>
                  <a:cubicBezTo>
                    <a:pt x="20544" y="10957"/>
                    <a:pt x="20544" y="10957"/>
                    <a:pt x="20544" y="10957"/>
                  </a:cubicBezTo>
                  <a:cubicBezTo>
                    <a:pt x="20640" y="11583"/>
                    <a:pt x="20640" y="11583"/>
                    <a:pt x="20640" y="11583"/>
                  </a:cubicBezTo>
                  <a:cubicBezTo>
                    <a:pt x="20640" y="11583"/>
                    <a:pt x="21216" y="12000"/>
                    <a:pt x="21312" y="12417"/>
                  </a:cubicBezTo>
                  <a:cubicBezTo>
                    <a:pt x="21504" y="12939"/>
                    <a:pt x="21312" y="13252"/>
                    <a:pt x="21120" y="13461"/>
                  </a:cubicBezTo>
                  <a:cubicBezTo>
                    <a:pt x="20928" y="13670"/>
                    <a:pt x="20544" y="14087"/>
                    <a:pt x="20544" y="14087"/>
                  </a:cubicBezTo>
                  <a:cubicBezTo>
                    <a:pt x="20544" y="14817"/>
                    <a:pt x="20544" y="14817"/>
                    <a:pt x="20544" y="14817"/>
                  </a:cubicBezTo>
                  <a:cubicBezTo>
                    <a:pt x="20544" y="14817"/>
                    <a:pt x="20928" y="15130"/>
                    <a:pt x="21024" y="15548"/>
                  </a:cubicBezTo>
                  <a:cubicBezTo>
                    <a:pt x="21120" y="15861"/>
                    <a:pt x="20544" y="17009"/>
                    <a:pt x="20256" y="17217"/>
                  </a:cubicBezTo>
                  <a:cubicBezTo>
                    <a:pt x="19968" y="17530"/>
                    <a:pt x="15648" y="21600"/>
                    <a:pt x="15648" y="21600"/>
                  </a:cubicBezTo>
                  <a:cubicBezTo>
                    <a:pt x="5952" y="21600"/>
                    <a:pt x="5952" y="21600"/>
                    <a:pt x="5952" y="21600"/>
                  </a:cubicBezTo>
                  <a:cubicBezTo>
                    <a:pt x="1152" y="17217"/>
                    <a:pt x="1152" y="17217"/>
                    <a:pt x="1152" y="17217"/>
                  </a:cubicBezTo>
                  <a:cubicBezTo>
                    <a:pt x="1152" y="17217"/>
                    <a:pt x="1152" y="16800"/>
                    <a:pt x="1056" y="16383"/>
                  </a:cubicBezTo>
                  <a:cubicBezTo>
                    <a:pt x="1056" y="16070"/>
                    <a:pt x="1056" y="15443"/>
                    <a:pt x="864" y="15235"/>
                  </a:cubicBezTo>
                  <a:cubicBezTo>
                    <a:pt x="576" y="15026"/>
                    <a:pt x="192" y="14922"/>
                    <a:pt x="192" y="14400"/>
                  </a:cubicBezTo>
                  <a:cubicBezTo>
                    <a:pt x="192" y="13983"/>
                    <a:pt x="288" y="13565"/>
                    <a:pt x="480" y="13461"/>
                  </a:cubicBezTo>
                  <a:cubicBezTo>
                    <a:pt x="672" y="13461"/>
                    <a:pt x="864" y="13148"/>
                    <a:pt x="768" y="12730"/>
                  </a:cubicBezTo>
                  <a:cubicBezTo>
                    <a:pt x="672" y="12417"/>
                    <a:pt x="480" y="12000"/>
                    <a:pt x="288" y="11583"/>
                  </a:cubicBezTo>
                  <a:cubicBezTo>
                    <a:pt x="192" y="11165"/>
                    <a:pt x="96" y="10748"/>
                    <a:pt x="288" y="10330"/>
                  </a:cubicBezTo>
                  <a:cubicBezTo>
                    <a:pt x="480" y="10017"/>
                    <a:pt x="672" y="9809"/>
                    <a:pt x="672" y="9809"/>
                  </a:cubicBezTo>
                  <a:cubicBezTo>
                    <a:pt x="672" y="9078"/>
                    <a:pt x="672" y="9078"/>
                    <a:pt x="672" y="9078"/>
                  </a:cubicBezTo>
                  <a:cubicBezTo>
                    <a:pt x="672" y="9078"/>
                    <a:pt x="192" y="8661"/>
                    <a:pt x="192" y="8139"/>
                  </a:cubicBezTo>
                  <a:cubicBezTo>
                    <a:pt x="192" y="7513"/>
                    <a:pt x="288" y="7200"/>
                    <a:pt x="480" y="6991"/>
                  </a:cubicBezTo>
                  <a:cubicBezTo>
                    <a:pt x="672" y="6887"/>
                    <a:pt x="864" y="6470"/>
                    <a:pt x="864" y="6470"/>
                  </a:cubicBezTo>
                  <a:cubicBezTo>
                    <a:pt x="864" y="6470"/>
                    <a:pt x="864" y="6052"/>
                    <a:pt x="768" y="5843"/>
                  </a:cubicBezTo>
                  <a:cubicBezTo>
                    <a:pt x="672" y="5530"/>
                    <a:pt x="288" y="5113"/>
                    <a:pt x="192" y="4800"/>
                  </a:cubicBezTo>
                  <a:cubicBezTo>
                    <a:pt x="192" y="1670"/>
                    <a:pt x="192" y="1670"/>
                    <a:pt x="192" y="1670"/>
                  </a:cubicBezTo>
                  <a:cubicBezTo>
                    <a:pt x="192" y="1670"/>
                    <a:pt x="192" y="1461"/>
                    <a:pt x="192" y="1148"/>
                  </a:cubicBezTo>
                  <a:cubicBezTo>
                    <a:pt x="192" y="835"/>
                    <a:pt x="96" y="104"/>
                    <a:pt x="96" y="104"/>
                  </a:cubicBezTo>
                  <a:cubicBezTo>
                    <a:pt x="0" y="0"/>
                    <a:pt x="0" y="0"/>
                    <a:pt x="0" y="0"/>
                  </a:cubicBezTo>
                  <a:lnTo>
                    <a:pt x="21216" y="0"/>
                  </a:lnTo>
                  <a:close/>
                </a:path>
              </a:pathLst>
            </a:custGeom>
            <a:solidFill>
              <a:srgbClr val="A7A7A7"/>
            </a:solidFill>
            <a:ln w="12700" cap="flat">
              <a:noFill/>
              <a:miter lim="400000"/>
            </a:ln>
            <a:effectLst>
              <a:reflection stA="27036" endPos="40000" dir="5400000" sy="-100000" algn="bl" rotWithShape="0"/>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44" name="Freeform 243"/>
            <p:cNvSpPr/>
            <p:nvPr/>
          </p:nvSpPr>
          <p:spPr>
            <a:xfrm>
              <a:off x="845469" y="3274121"/>
              <a:ext cx="376317" cy="547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0"/>
                    <a:pt x="20475" y="10800"/>
                    <a:pt x="19800" y="13886"/>
                  </a:cubicBezTo>
                  <a:cubicBezTo>
                    <a:pt x="18900" y="18514"/>
                    <a:pt x="17775" y="21600"/>
                    <a:pt x="17100" y="21600"/>
                  </a:cubicBezTo>
                  <a:cubicBezTo>
                    <a:pt x="16425" y="21600"/>
                    <a:pt x="4500" y="21600"/>
                    <a:pt x="4500" y="21600"/>
                  </a:cubicBezTo>
                  <a:cubicBezTo>
                    <a:pt x="4500" y="21600"/>
                    <a:pt x="2475" y="21600"/>
                    <a:pt x="1800" y="15429"/>
                  </a:cubicBezTo>
                  <a:cubicBezTo>
                    <a:pt x="1125" y="9257"/>
                    <a:pt x="0" y="0"/>
                    <a:pt x="0" y="0"/>
                  </a:cubicBezTo>
                  <a:close/>
                </a:path>
              </a:pathLst>
            </a:custGeom>
            <a:solidFill>
              <a:srgbClr val="72635D"/>
            </a:solidFill>
            <a:ln w="12700" cap="flat">
              <a:noFill/>
              <a:miter lim="400000"/>
            </a:ln>
            <a:effectLst>
              <a:reflection stA="50000" endPos="40000" dir="5400000" sy="-100000" algn="bl" rotWithShape="0"/>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grpSp>
      <p:sp>
        <p:nvSpPr>
          <p:cNvPr id="245" name="Text Placeholder 11"/>
          <p:cNvSpPr txBox="1">
            <a:spLocks/>
          </p:cNvSpPr>
          <p:nvPr userDrawn="1"/>
        </p:nvSpPr>
        <p:spPr>
          <a:xfrm>
            <a:off x="9961882" y="6332429"/>
            <a:ext cx="1460251" cy="225425"/>
          </a:xfrm>
          <a:prstGeom prst="rect">
            <a:avLst/>
          </a:prstGeom>
        </p:spPr>
        <p:txBody>
          <a:bodyPr>
            <a:noAutofit/>
          </a:bodyPr>
          <a:lstStyle>
            <a:lvl1pPr marL="0" indent="0" algn="l" defTabSz="914400" rtl="0" eaLnBrk="1" latinLnBrk="0" hangingPunct="1">
              <a:spcBef>
                <a:spcPct val="20000"/>
              </a:spcBef>
              <a:buClr>
                <a:srgbClr val="1B90A3"/>
              </a:buClr>
              <a:buFont typeface="Arial" pitchFamily="34" charset="0"/>
              <a:buNone/>
              <a:defRPr sz="900" b="0" i="0" kern="1200" baseline="0">
                <a:solidFill>
                  <a:srgbClr val="7F7F7F"/>
                </a:solidFill>
                <a:latin typeface="Arial-BoldMS"/>
                <a:ea typeface="+mn-ea"/>
                <a:cs typeface="Arial-BoldMS"/>
              </a:defRPr>
            </a:lvl1pPr>
            <a:lvl2pPr marL="742950" indent="-28575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000" b="1" i="0" cap="all" spc="0" baseline="0" dirty="0">
                <a:solidFill>
                  <a:srgbClr val="104270"/>
                </a:solidFill>
                <a:latin typeface="Arial"/>
                <a:cs typeface="Arial"/>
              </a:rPr>
              <a:t>AARP RESEARCH  </a:t>
            </a:r>
          </a:p>
        </p:txBody>
      </p:sp>
      <p:sp>
        <p:nvSpPr>
          <p:cNvPr id="246" name="Text Placeholder 11"/>
          <p:cNvSpPr txBox="1">
            <a:spLocks/>
          </p:cNvSpPr>
          <p:nvPr userDrawn="1"/>
        </p:nvSpPr>
        <p:spPr>
          <a:xfrm>
            <a:off x="365796" y="6360832"/>
            <a:ext cx="5969266" cy="303473"/>
          </a:xfrm>
          <a:prstGeom prst="rect">
            <a:avLst/>
          </a:prstGeom>
        </p:spPr>
        <p:txBody>
          <a:bodyPr>
            <a:noAutofit/>
          </a:bodyPr>
          <a:lstStyle>
            <a:lvl1pPr marL="0" indent="0" algn="l" defTabSz="914400" rtl="0" eaLnBrk="1" latinLnBrk="0" hangingPunct="1">
              <a:spcBef>
                <a:spcPct val="20000"/>
              </a:spcBef>
              <a:buClr>
                <a:srgbClr val="1B90A3"/>
              </a:buClr>
              <a:buFont typeface="Arial" pitchFamily="34" charset="0"/>
              <a:buNone/>
              <a:defRPr sz="900" b="0" i="0" kern="1200" baseline="0">
                <a:solidFill>
                  <a:srgbClr val="7F7F7F"/>
                </a:solidFill>
                <a:latin typeface="Arial-BoldMS"/>
                <a:ea typeface="+mn-ea"/>
                <a:cs typeface="Arial-BoldMS"/>
              </a:defRPr>
            </a:lvl1pPr>
            <a:lvl2pPr marL="742950" indent="-28575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b="1" i="0" baseline="0" dirty="0">
                <a:solidFill>
                  <a:srgbClr val="104270"/>
                </a:solidFill>
                <a:latin typeface="Arial"/>
                <a:cs typeface="Arial"/>
              </a:rPr>
              <a:t>AARP.ORG/RESEARCH | </a:t>
            </a:r>
            <a:r>
              <a:rPr lang="en-US" sz="1000" dirty="0">
                <a:solidFill>
                  <a:srgbClr val="104270"/>
                </a:solidFill>
                <a:latin typeface="Arial"/>
                <a:cs typeface="Arial"/>
              </a:rPr>
              <a:t>© 2018 AARP ALL RIGHTS RESERVED </a:t>
            </a:r>
            <a:r>
              <a:rPr lang="en-US" sz="1000" b="1" i="0" baseline="0" dirty="0">
                <a:solidFill>
                  <a:srgbClr val="104270"/>
                </a:solidFill>
                <a:latin typeface="Arial"/>
                <a:cs typeface="Arial"/>
              </a:rPr>
              <a:t> </a:t>
            </a:r>
          </a:p>
        </p:txBody>
      </p:sp>
      <p:cxnSp>
        <p:nvCxnSpPr>
          <p:cNvPr id="247" name="Straight Connector 246"/>
          <p:cNvCxnSpPr/>
          <p:nvPr userDrawn="1"/>
        </p:nvCxnSpPr>
        <p:spPr>
          <a:xfrm flipV="1">
            <a:off x="434036" y="6339346"/>
            <a:ext cx="10893606" cy="21486"/>
          </a:xfrm>
          <a:prstGeom prst="line">
            <a:avLst/>
          </a:prstGeom>
          <a:ln>
            <a:solidFill>
              <a:srgbClr val="104270"/>
            </a:solidFill>
          </a:ln>
        </p:spPr>
        <p:style>
          <a:lnRef idx="1">
            <a:schemeClr val="accent1"/>
          </a:lnRef>
          <a:fillRef idx="0">
            <a:schemeClr val="accent1"/>
          </a:fillRef>
          <a:effectRef idx="0">
            <a:schemeClr val="accent1"/>
          </a:effectRef>
          <a:fontRef idx="minor">
            <a:schemeClr val="tx1"/>
          </a:fontRef>
        </p:style>
      </p:cxnSp>
      <p:sp>
        <p:nvSpPr>
          <p:cNvPr id="125" name="Rectangle 124"/>
          <p:cNvSpPr/>
          <p:nvPr userDrawn="1"/>
        </p:nvSpPr>
        <p:spPr>
          <a:xfrm flipH="1">
            <a:off x="5539153" y="4975194"/>
            <a:ext cx="6652845" cy="1165882"/>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ext Placeholder 2"/>
          <p:cNvSpPr>
            <a:spLocks noGrp="1"/>
          </p:cNvSpPr>
          <p:nvPr>
            <p:ph type="body" sz="quarter" idx="11"/>
          </p:nvPr>
        </p:nvSpPr>
        <p:spPr>
          <a:xfrm>
            <a:off x="5556250" y="4975194"/>
            <a:ext cx="6339981" cy="1128744"/>
          </a:xfrm>
        </p:spPr>
        <p:txBody>
          <a:bodyPr anchor="ctr"/>
          <a:lstStyle>
            <a:lvl1pPr marL="0" indent="0" algn="r">
              <a:buNone/>
              <a:defRPr sz="3000" b="1">
                <a:solidFill>
                  <a:schemeClr val="accent1"/>
                </a:solidFill>
                <a:latin typeface="+mj-lt"/>
              </a:defRPr>
            </a:lvl1pPr>
          </a:lstStyle>
          <a:p>
            <a:pPr lvl="0"/>
            <a:endParaRPr lang="en-US" dirty="0"/>
          </a:p>
        </p:txBody>
      </p:sp>
    </p:spTree>
    <p:extLst>
      <p:ext uri="{BB962C8B-B14F-4D97-AF65-F5344CB8AC3E}">
        <p14:creationId xmlns:p14="http://schemas.microsoft.com/office/powerpoint/2010/main" val="3711426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0" i="0">
                <a:solidFill>
                  <a:srgbClr val="90C226"/>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43193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371010" y="0"/>
            <a:ext cx="1219200" cy="6858000"/>
          </a:xfrm>
          <a:custGeom>
            <a:avLst/>
            <a:gdLst/>
            <a:ahLst/>
            <a:cxnLst/>
            <a:rect l="l" t="t" r="r" b="b"/>
            <a:pathLst>
              <a:path w="1219200" h="6858000">
                <a:moveTo>
                  <a:pt x="0" y="0"/>
                </a:moveTo>
                <a:lnTo>
                  <a:pt x="1219200" y="6858000"/>
                </a:lnTo>
              </a:path>
            </a:pathLst>
          </a:custGeom>
          <a:ln w="12700">
            <a:solidFill>
              <a:srgbClr val="BFBFBF"/>
            </a:solidFill>
          </a:ln>
        </p:spPr>
        <p:txBody>
          <a:bodyPr wrap="square" lIns="0" tIns="0" rIns="0" bIns="0" rtlCol="0"/>
          <a:lstStyle/>
          <a:p>
            <a:endParaRPr/>
          </a:p>
        </p:txBody>
      </p:sp>
      <p:sp>
        <p:nvSpPr>
          <p:cNvPr id="17" name="bk object 17"/>
          <p:cNvSpPr/>
          <p:nvPr/>
        </p:nvSpPr>
        <p:spPr>
          <a:xfrm>
            <a:off x="7425266" y="3681412"/>
            <a:ext cx="4763770" cy="3176905"/>
          </a:xfrm>
          <a:custGeom>
            <a:avLst/>
            <a:gdLst/>
            <a:ahLst/>
            <a:cxnLst/>
            <a:rect l="l" t="t" r="r" b="b"/>
            <a:pathLst>
              <a:path w="4763770" h="3176904">
                <a:moveTo>
                  <a:pt x="4763558" y="0"/>
                </a:moveTo>
                <a:lnTo>
                  <a:pt x="0" y="3176587"/>
                </a:lnTo>
              </a:path>
            </a:pathLst>
          </a:custGeom>
          <a:ln w="12700">
            <a:solidFill>
              <a:srgbClr val="D9D9D9"/>
            </a:solidFill>
          </a:ln>
        </p:spPr>
        <p:txBody>
          <a:bodyPr wrap="square" lIns="0" tIns="0" rIns="0" bIns="0" rtlCol="0"/>
          <a:lstStyle/>
          <a:p>
            <a:endParaRPr/>
          </a:p>
        </p:txBody>
      </p:sp>
      <p:sp>
        <p:nvSpPr>
          <p:cNvPr id="18" name="bk object 18"/>
          <p:cNvSpPr/>
          <p:nvPr/>
        </p:nvSpPr>
        <p:spPr>
          <a:xfrm>
            <a:off x="9181475" y="0"/>
            <a:ext cx="3007360" cy="6858000"/>
          </a:xfrm>
          <a:custGeom>
            <a:avLst/>
            <a:gdLst/>
            <a:ahLst/>
            <a:cxnLst/>
            <a:rect l="l" t="t" r="r" b="b"/>
            <a:pathLst>
              <a:path w="3007359" h="6858000">
                <a:moveTo>
                  <a:pt x="3007349" y="0"/>
                </a:moveTo>
                <a:lnTo>
                  <a:pt x="2043009" y="0"/>
                </a:lnTo>
                <a:lnTo>
                  <a:pt x="0" y="6858000"/>
                </a:lnTo>
                <a:lnTo>
                  <a:pt x="3007349" y="6858000"/>
                </a:lnTo>
                <a:lnTo>
                  <a:pt x="3007349" y="0"/>
                </a:lnTo>
                <a:close/>
              </a:path>
            </a:pathLst>
          </a:custGeom>
          <a:solidFill>
            <a:srgbClr val="90C226">
              <a:alpha val="30198"/>
            </a:srgbClr>
          </a:solidFill>
        </p:spPr>
        <p:txBody>
          <a:bodyPr wrap="square" lIns="0" tIns="0" rIns="0" bIns="0" rtlCol="0"/>
          <a:lstStyle/>
          <a:p>
            <a:endParaRPr/>
          </a:p>
        </p:txBody>
      </p:sp>
      <p:sp>
        <p:nvSpPr>
          <p:cNvPr id="19" name="bk object 19"/>
          <p:cNvSpPr/>
          <p:nvPr/>
        </p:nvSpPr>
        <p:spPr>
          <a:xfrm>
            <a:off x="9604933" y="0"/>
            <a:ext cx="2587625" cy="6858000"/>
          </a:xfrm>
          <a:custGeom>
            <a:avLst/>
            <a:gdLst/>
            <a:ahLst/>
            <a:cxnLst/>
            <a:rect l="l" t="t" r="r" b="b"/>
            <a:pathLst>
              <a:path w="2587625" h="6858000">
                <a:moveTo>
                  <a:pt x="2587067" y="0"/>
                </a:moveTo>
                <a:lnTo>
                  <a:pt x="0" y="0"/>
                </a:lnTo>
                <a:lnTo>
                  <a:pt x="1207968" y="6858000"/>
                </a:lnTo>
                <a:lnTo>
                  <a:pt x="2587067" y="6858000"/>
                </a:lnTo>
                <a:lnTo>
                  <a:pt x="2587067" y="0"/>
                </a:lnTo>
                <a:close/>
              </a:path>
            </a:pathLst>
          </a:custGeom>
          <a:solidFill>
            <a:srgbClr val="90C226">
              <a:alpha val="19999"/>
            </a:srgbClr>
          </a:solidFill>
        </p:spPr>
        <p:txBody>
          <a:bodyPr wrap="square" lIns="0" tIns="0" rIns="0" bIns="0" rtlCol="0"/>
          <a:lstStyle/>
          <a:p>
            <a:endParaRPr/>
          </a:p>
        </p:txBody>
      </p:sp>
      <p:sp>
        <p:nvSpPr>
          <p:cNvPr id="20" name="bk object 20"/>
          <p:cNvSpPr/>
          <p:nvPr/>
        </p:nvSpPr>
        <p:spPr>
          <a:xfrm>
            <a:off x="8932333" y="3048000"/>
            <a:ext cx="3260090" cy="3810000"/>
          </a:xfrm>
          <a:custGeom>
            <a:avLst/>
            <a:gdLst/>
            <a:ahLst/>
            <a:cxnLst/>
            <a:rect l="l" t="t" r="r" b="b"/>
            <a:pathLst>
              <a:path w="3260090" h="3810000">
                <a:moveTo>
                  <a:pt x="3259667" y="0"/>
                </a:moveTo>
                <a:lnTo>
                  <a:pt x="0" y="3810000"/>
                </a:lnTo>
                <a:lnTo>
                  <a:pt x="3259667" y="3810000"/>
                </a:lnTo>
                <a:lnTo>
                  <a:pt x="3259667" y="0"/>
                </a:lnTo>
                <a:close/>
              </a:path>
            </a:pathLst>
          </a:custGeom>
          <a:solidFill>
            <a:srgbClr val="54A021">
              <a:alpha val="72158"/>
            </a:srgbClr>
          </a:solidFill>
        </p:spPr>
        <p:txBody>
          <a:bodyPr wrap="square" lIns="0" tIns="0" rIns="0" bIns="0" rtlCol="0"/>
          <a:lstStyle/>
          <a:p>
            <a:endParaRPr/>
          </a:p>
        </p:txBody>
      </p:sp>
      <p:sp>
        <p:nvSpPr>
          <p:cNvPr id="21" name="bk object 21"/>
          <p:cNvSpPr/>
          <p:nvPr/>
        </p:nvSpPr>
        <p:spPr>
          <a:xfrm>
            <a:off x="9337546" y="0"/>
            <a:ext cx="2851785" cy="6858000"/>
          </a:xfrm>
          <a:custGeom>
            <a:avLst/>
            <a:gdLst/>
            <a:ahLst/>
            <a:cxnLst/>
            <a:rect l="l" t="t" r="r" b="b"/>
            <a:pathLst>
              <a:path w="2851784" h="6858000">
                <a:moveTo>
                  <a:pt x="2851279" y="0"/>
                </a:moveTo>
                <a:lnTo>
                  <a:pt x="0" y="0"/>
                </a:lnTo>
                <a:lnTo>
                  <a:pt x="2467704" y="6858000"/>
                </a:lnTo>
                <a:lnTo>
                  <a:pt x="2851279" y="6858000"/>
                </a:lnTo>
                <a:lnTo>
                  <a:pt x="2851279" y="0"/>
                </a:lnTo>
                <a:close/>
              </a:path>
            </a:pathLst>
          </a:custGeom>
          <a:solidFill>
            <a:srgbClr val="3F7819">
              <a:alpha val="70199"/>
            </a:srgbClr>
          </a:solidFill>
        </p:spPr>
        <p:txBody>
          <a:bodyPr wrap="square" lIns="0" tIns="0" rIns="0" bIns="0" rtlCol="0"/>
          <a:lstStyle/>
          <a:p>
            <a:endParaRPr/>
          </a:p>
        </p:txBody>
      </p:sp>
      <p:sp>
        <p:nvSpPr>
          <p:cNvPr id="22" name="bk object 22"/>
          <p:cNvSpPr/>
          <p:nvPr/>
        </p:nvSpPr>
        <p:spPr>
          <a:xfrm>
            <a:off x="10898730" y="0"/>
            <a:ext cx="1290320" cy="6858000"/>
          </a:xfrm>
          <a:custGeom>
            <a:avLst/>
            <a:gdLst/>
            <a:ahLst/>
            <a:cxnLst/>
            <a:rect l="l" t="t" r="r" b="b"/>
            <a:pathLst>
              <a:path w="1290320" h="6858000">
                <a:moveTo>
                  <a:pt x="1290093" y="0"/>
                </a:moveTo>
                <a:lnTo>
                  <a:pt x="1018477" y="0"/>
                </a:lnTo>
                <a:lnTo>
                  <a:pt x="0" y="6858000"/>
                </a:lnTo>
                <a:lnTo>
                  <a:pt x="1290093" y="6858000"/>
                </a:lnTo>
                <a:lnTo>
                  <a:pt x="1290093" y="0"/>
                </a:lnTo>
                <a:close/>
              </a:path>
            </a:pathLst>
          </a:custGeom>
          <a:solidFill>
            <a:srgbClr val="C0E474">
              <a:alpha val="70199"/>
            </a:srgbClr>
          </a:solidFill>
        </p:spPr>
        <p:txBody>
          <a:bodyPr wrap="square" lIns="0" tIns="0" rIns="0" bIns="0" rtlCol="0"/>
          <a:lstStyle/>
          <a:p>
            <a:endParaRPr/>
          </a:p>
        </p:txBody>
      </p:sp>
      <p:sp>
        <p:nvSpPr>
          <p:cNvPr id="23" name="bk object 23"/>
          <p:cNvSpPr/>
          <p:nvPr/>
        </p:nvSpPr>
        <p:spPr>
          <a:xfrm>
            <a:off x="10940367" y="0"/>
            <a:ext cx="1249045" cy="6858000"/>
          </a:xfrm>
          <a:custGeom>
            <a:avLst/>
            <a:gdLst/>
            <a:ahLst/>
            <a:cxnLst/>
            <a:rect l="l" t="t" r="r" b="b"/>
            <a:pathLst>
              <a:path w="1249045" h="6858000">
                <a:moveTo>
                  <a:pt x="1248456" y="0"/>
                </a:moveTo>
                <a:lnTo>
                  <a:pt x="0" y="0"/>
                </a:lnTo>
                <a:lnTo>
                  <a:pt x="1108013" y="6858000"/>
                </a:lnTo>
                <a:lnTo>
                  <a:pt x="1248456" y="6858000"/>
                </a:lnTo>
                <a:lnTo>
                  <a:pt x="1248456" y="0"/>
                </a:lnTo>
                <a:close/>
              </a:path>
            </a:pathLst>
          </a:custGeom>
          <a:solidFill>
            <a:srgbClr val="90C226">
              <a:alpha val="65098"/>
            </a:srgbClr>
          </a:solidFill>
        </p:spPr>
        <p:txBody>
          <a:bodyPr wrap="square" lIns="0" tIns="0" rIns="0" bIns="0" rtlCol="0"/>
          <a:lstStyle/>
          <a:p>
            <a:endParaRPr/>
          </a:p>
        </p:txBody>
      </p:sp>
      <p:sp>
        <p:nvSpPr>
          <p:cNvPr id="24" name="bk object 24"/>
          <p:cNvSpPr/>
          <p:nvPr/>
        </p:nvSpPr>
        <p:spPr>
          <a:xfrm>
            <a:off x="10371666" y="3589866"/>
            <a:ext cx="1817370" cy="3268345"/>
          </a:xfrm>
          <a:custGeom>
            <a:avLst/>
            <a:gdLst/>
            <a:ahLst/>
            <a:cxnLst/>
            <a:rect l="l" t="t" r="r" b="b"/>
            <a:pathLst>
              <a:path w="1817370" h="3268345">
                <a:moveTo>
                  <a:pt x="1817159" y="0"/>
                </a:moveTo>
                <a:lnTo>
                  <a:pt x="0" y="3268132"/>
                </a:lnTo>
                <a:lnTo>
                  <a:pt x="1817159" y="3268132"/>
                </a:lnTo>
                <a:lnTo>
                  <a:pt x="1817159" y="0"/>
                </a:lnTo>
                <a:close/>
              </a:path>
            </a:pathLst>
          </a:custGeom>
          <a:solidFill>
            <a:srgbClr val="90C226">
              <a:alpha val="79998"/>
            </a:srgbClr>
          </a:solidFill>
        </p:spPr>
        <p:txBody>
          <a:bodyPr wrap="square" lIns="0" tIns="0" rIns="0" bIns="0" rtlCol="0"/>
          <a:lstStyle/>
          <a:p>
            <a:endParaRPr/>
          </a:p>
        </p:txBody>
      </p:sp>
      <p:sp>
        <p:nvSpPr>
          <p:cNvPr id="25" name="bk object 25"/>
          <p:cNvSpPr/>
          <p:nvPr/>
        </p:nvSpPr>
        <p:spPr>
          <a:xfrm>
            <a:off x="0" y="0"/>
            <a:ext cx="842644" cy="5666740"/>
          </a:xfrm>
          <a:custGeom>
            <a:avLst/>
            <a:gdLst/>
            <a:ahLst/>
            <a:cxnLst/>
            <a:rect l="l" t="t" r="r" b="b"/>
            <a:pathLst>
              <a:path w="842644" h="5666740">
                <a:moveTo>
                  <a:pt x="842595" y="0"/>
                </a:moveTo>
                <a:lnTo>
                  <a:pt x="0" y="0"/>
                </a:lnTo>
                <a:lnTo>
                  <a:pt x="0" y="5666153"/>
                </a:lnTo>
                <a:lnTo>
                  <a:pt x="842595" y="0"/>
                </a:lnTo>
                <a:close/>
              </a:path>
            </a:pathLst>
          </a:custGeom>
          <a:solidFill>
            <a:srgbClr val="90C226">
              <a:alpha val="85099"/>
            </a:srgbClr>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63784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64379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2346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9580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7301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3472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1472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3856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30944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459589" y="209263"/>
            <a:ext cx="11000892" cy="826435"/>
          </a:xfrm>
        </p:spPr>
        <p:txBody>
          <a:bodyPr/>
          <a:lstStyle>
            <a:lvl1pPr algn="l">
              <a:defRPr b="1">
                <a:latin typeface="Arial Narrow" panose="020B0606020202030204" pitchFamily="34" charset="0"/>
              </a:defRPr>
            </a:lvl1pPr>
          </a:lstStyle>
          <a:p>
            <a:r>
              <a:rPr lang="en-US" dirty="0"/>
              <a:t>Click to edit Master title style</a:t>
            </a:r>
          </a:p>
        </p:txBody>
      </p:sp>
      <p:sp>
        <p:nvSpPr>
          <p:cNvPr id="3" name="Content Placeholder 2"/>
          <p:cNvSpPr>
            <a:spLocks noGrp="1"/>
          </p:cNvSpPr>
          <p:nvPr>
            <p:ph idx="1"/>
          </p:nvPr>
        </p:nvSpPr>
        <p:spPr>
          <a:xfrm>
            <a:off x="459588" y="2144682"/>
            <a:ext cx="10955104" cy="3911454"/>
          </a:xfrm>
        </p:spPr>
        <p:txBody>
          <a:bodyPr>
            <a:normAutofit/>
          </a:bodyPr>
          <a:lstStyle>
            <a:lvl1pPr marL="231775" indent="-231775">
              <a:buClr>
                <a:srgbClr val="1B90A3"/>
              </a:buClr>
              <a:defRPr sz="1600">
                <a:latin typeface="Arial" pitchFamily="34" charset="0"/>
                <a:cs typeface="Arial" pitchFamily="34" charset="0"/>
              </a:defRPr>
            </a:lvl1pPr>
            <a:lvl2pPr>
              <a:buClr>
                <a:srgbClr val="EF3829"/>
              </a:buClr>
              <a:defRPr sz="1600">
                <a:latin typeface="Arial" pitchFamily="34" charset="0"/>
                <a:cs typeface="Arial" pitchFamily="34" charset="0"/>
              </a:defRPr>
            </a:lvl2pPr>
            <a:lvl3pPr>
              <a:buClr>
                <a:srgbClr val="EF3829"/>
              </a:buClr>
              <a:defRPr sz="1600">
                <a:latin typeface="Arial" pitchFamily="34" charset="0"/>
                <a:cs typeface="Arial" pitchFamily="34" charset="0"/>
              </a:defRPr>
            </a:lvl3pPr>
            <a:lvl4pPr>
              <a:buClr>
                <a:srgbClr val="EF3829"/>
              </a:buClr>
              <a:defRPr sz="1600">
                <a:latin typeface="Arial" pitchFamily="34" charset="0"/>
                <a:cs typeface="Arial" pitchFamily="34" charset="0"/>
              </a:defRPr>
            </a:lvl4pPr>
            <a:lvl5pPr>
              <a:buClr>
                <a:srgbClr val="EF3829"/>
              </a:buCl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414691" y="6329364"/>
            <a:ext cx="443934" cy="357186"/>
          </a:xfrm>
          <a:prstGeom prst="rect">
            <a:avLst/>
          </a:prstGeom>
        </p:spPr>
        <p:txBody>
          <a:bodyPr vert="horz" lIns="91440" tIns="45720" rIns="91440" bIns="45720" rtlCol="0" anchor="ctr"/>
          <a:lstStyle>
            <a:lvl1pPr algn="r">
              <a:defRPr sz="1000">
                <a:solidFill>
                  <a:srgbClr val="134370"/>
                </a:solidFill>
              </a:defRPr>
            </a:lvl1pPr>
          </a:lstStyle>
          <a:p>
            <a:fld id="{1192A142-7054-431A-A71A-F024B58D1027}"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7044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2913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6048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277688"/>
            <a:ext cx="5384800" cy="3848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1"/>
            <a:ext cx="5384800" cy="3840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1460480" y="6300789"/>
            <a:ext cx="438150" cy="387436"/>
          </a:xfrm>
        </p:spPr>
        <p:txBody>
          <a:bodyPr/>
          <a:lstStyle/>
          <a:p>
            <a:fld id="{1ADB08C1-0C03-45F1-98E2-314330874957}" type="slidenum">
              <a:rPr lang="en-US" smtClean="0"/>
              <a:pPr/>
              <a:t>‹#›</a:t>
            </a:fld>
            <a:endParaRPr lang="en-US" dirty="0"/>
          </a:p>
        </p:txBody>
      </p:sp>
      <p:sp>
        <p:nvSpPr>
          <p:cNvPr id="9" name="Title 1"/>
          <p:cNvSpPr>
            <a:spLocks noGrp="1"/>
          </p:cNvSpPr>
          <p:nvPr>
            <p:ph type="title"/>
          </p:nvPr>
        </p:nvSpPr>
        <p:spPr>
          <a:xfrm>
            <a:off x="609600" y="566450"/>
            <a:ext cx="10972801" cy="766373"/>
          </a:xfrm>
        </p:spPr>
        <p:txBody>
          <a:bodyPr/>
          <a:lstStyle>
            <a:lvl1pPr algn="l">
              <a:defRPr>
                <a:latin typeface="Arial Narrow" panose="020B0606020202030204" pitchFamily="34" charset="0"/>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713639"/>
            <a:ext cx="4011084" cy="1162050"/>
          </a:xfrm>
        </p:spPr>
        <p:txBody>
          <a:bodyPr anchor="b"/>
          <a:lstStyle>
            <a:lvl1pPr algn="l">
              <a:defRPr sz="2000" b="1">
                <a:latin typeface="Arial Narrow" panose="020B0606020202030204" pitchFamily="34" charset="0"/>
              </a:defRPr>
            </a:lvl1pPr>
          </a:lstStyle>
          <a:p>
            <a:r>
              <a:rPr lang="en-US" dirty="0"/>
              <a:t>Click to edit Master title style</a:t>
            </a:r>
          </a:p>
        </p:txBody>
      </p:sp>
      <p:sp>
        <p:nvSpPr>
          <p:cNvPr id="3" name="Content Placeholder 2"/>
          <p:cNvSpPr>
            <a:spLocks noGrp="1"/>
          </p:cNvSpPr>
          <p:nvPr>
            <p:ph idx="1"/>
          </p:nvPr>
        </p:nvSpPr>
        <p:spPr>
          <a:xfrm>
            <a:off x="4766733" y="714896"/>
            <a:ext cx="6815667" cy="54112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961805"/>
            <a:ext cx="4011084" cy="41643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ADB08C1-0C03-45F1-98E2-31433087495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lain Slide with Footer- Extern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192A142-7054-431A-A71A-F024B58D1027}" type="slidenum">
              <a:rPr lang="en-US" smtClean="0"/>
              <a:pPr/>
              <a:t>‹#›</a:t>
            </a:fld>
            <a:endParaRPr lang="en-US" dirty="0"/>
          </a:p>
        </p:txBody>
      </p:sp>
      <p:sp>
        <p:nvSpPr>
          <p:cNvPr id="245" name="Text Placeholder 11"/>
          <p:cNvSpPr txBox="1">
            <a:spLocks/>
          </p:cNvSpPr>
          <p:nvPr userDrawn="1"/>
        </p:nvSpPr>
        <p:spPr>
          <a:xfrm>
            <a:off x="9961882" y="6332429"/>
            <a:ext cx="1460251" cy="225425"/>
          </a:xfrm>
          <a:prstGeom prst="rect">
            <a:avLst/>
          </a:prstGeom>
        </p:spPr>
        <p:txBody>
          <a:bodyPr>
            <a:noAutofit/>
          </a:bodyPr>
          <a:lstStyle>
            <a:lvl1pPr marL="0" indent="0" algn="l" defTabSz="914400" rtl="0" eaLnBrk="1" latinLnBrk="0" hangingPunct="1">
              <a:spcBef>
                <a:spcPct val="20000"/>
              </a:spcBef>
              <a:buClr>
                <a:srgbClr val="1B90A3"/>
              </a:buClr>
              <a:buFont typeface="Arial" pitchFamily="34" charset="0"/>
              <a:buNone/>
              <a:defRPr sz="900" b="0" i="0" kern="1200" baseline="0">
                <a:solidFill>
                  <a:srgbClr val="7F7F7F"/>
                </a:solidFill>
                <a:latin typeface="Arial-BoldMS"/>
                <a:ea typeface="+mn-ea"/>
                <a:cs typeface="Arial-BoldMS"/>
              </a:defRPr>
            </a:lvl1pPr>
            <a:lvl2pPr marL="742950" indent="-28575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000" b="1" i="0" cap="all" spc="0" baseline="0" dirty="0">
                <a:solidFill>
                  <a:srgbClr val="104270"/>
                </a:solidFill>
                <a:latin typeface="Arial"/>
                <a:cs typeface="Arial"/>
              </a:rPr>
              <a:t>AARP RESEARCH  </a:t>
            </a:r>
          </a:p>
        </p:txBody>
      </p:sp>
      <p:sp>
        <p:nvSpPr>
          <p:cNvPr id="246" name="Text Placeholder 11"/>
          <p:cNvSpPr txBox="1">
            <a:spLocks/>
          </p:cNvSpPr>
          <p:nvPr userDrawn="1"/>
        </p:nvSpPr>
        <p:spPr>
          <a:xfrm>
            <a:off x="365796" y="6360832"/>
            <a:ext cx="5969266" cy="303473"/>
          </a:xfrm>
          <a:prstGeom prst="rect">
            <a:avLst/>
          </a:prstGeom>
        </p:spPr>
        <p:txBody>
          <a:bodyPr>
            <a:noAutofit/>
          </a:bodyPr>
          <a:lstStyle>
            <a:lvl1pPr marL="0" indent="0" algn="l" defTabSz="914400" rtl="0" eaLnBrk="1" latinLnBrk="0" hangingPunct="1">
              <a:spcBef>
                <a:spcPct val="20000"/>
              </a:spcBef>
              <a:buClr>
                <a:srgbClr val="1B90A3"/>
              </a:buClr>
              <a:buFont typeface="Arial" pitchFamily="34" charset="0"/>
              <a:buNone/>
              <a:defRPr sz="900" b="0" i="0" kern="1200" baseline="0">
                <a:solidFill>
                  <a:srgbClr val="7F7F7F"/>
                </a:solidFill>
                <a:latin typeface="Arial-BoldMS"/>
                <a:ea typeface="+mn-ea"/>
                <a:cs typeface="Arial-BoldMS"/>
              </a:defRPr>
            </a:lvl1pPr>
            <a:lvl2pPr marL="742950" indent="-28575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b="1" i="0" baseline="0" dirty="0">
                <a:solidFill>
                  <a:srgbClr val="104270"/>
                </a:solidFill>
                <a:latin typeface="Arial"/>
                <a:cs typeface="Arial"/>
              </a:rPr>
              <a:t>AARP.ORG/RESEARCH | </a:t>
            </a:r>
            <a:r>
              <a:rPr lang="en-US" sz="1000" dirty="0">
                <a:solidFill>
                  <a:srgbClr val="104270"/>
                </a:solidFill>
                <a:latin typeface="Arial"/>
                <a:cs typeface="Arial"/>
              </a:rPr>
              <a:t>© 2018 AARP ALL RIGHTS RESERVED </a:t>
            </a:r>
            <a:r>
              <a:rPr lang="en-US" sz="1000" b="1" i="0" baseline="0" dirty="0">
                <a:solidFill>
                  <a:srgbClr val="104270"/>
                </a:solidFill>
                <a:latin typeface="Arial"/>
                <a:cs typeface="Arial"/>
              </a:rPr>
              <a:t> </a:t>
            </a:r>
          </a:p>
        </p:txBody>
      </p:sp>
      <p:cxnSp>
        <p:nvCxnSpPr>
          <p:cNvPr id="247" name="Straight Connector 246"/>
          <p:cNvCxnSpPr/>
          <p:nvPr userDrawn="1"/>
        </p:nvCxnSpPr>
        <p:spPr>
          <a:xfrm flipV="1">
            <a:off x="434036" y="6339346"/>
            <a:ext cx="10893606" cy="21486"/>
          </a:xfrm>
          <a:prstGeom prst="line">
            <a:avLst/>
          </a:prstGeom>
          <a:ln>
            <a:solidFill>
              <a:srgbClr val="1042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9769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ast Slide- 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192A142-7054-431A-A71A-F024B58D1027}" type="slidenum">
              <a:rPr lang="en-US" smtClean="0"/>
              <a:pPr/>
              <a:t>‹#›</a:t>
            </a:fld>
            <a:endParaRPr lang="en-US" dirty="0"/>
          </a:p>
        </p:txBody>
      </p:sp>
      <p:pic>
        <p:nvPicPr>
          <p:cNvPr id="125" name="AARP--red blk-with-tag.png" descr="AARP--red blk-with-tag.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8137913" y="482144"/>
            <a:ext cx="3366728" cy="913961"/>
          </a:xfrm>
          <a:prstGeom prst="rect">
            <a:avLst/>
          </a:prstGeom>
          <a:ln w="12700">
            <a:miter lim="400000"/>
          </a:ln>
        </p:spPr>
      </p:pic>
      <p:grpSp>
        <p:nvGrpSpPr>
          <p:cNvPr id="126" name="Group"/>
          <p:cNvGrpSpPr/>
          <p:nvPr userDrawn="1"/>
        </p:nvGrpSpPr>
        <p:grpSpPr>
          <a:xfrm rot="916720">
            <a:off x="-58943" y="44247"/>
            <a:ext cx="3709976" cy="6182267"/>
            <a:chOff x="0" y="0"/>
            <a:chExt cx="1997629" cy="3328829"/>
          </a:xfrm>
        </p:grpSpPr>
        <p:sp>
          <p:nvSpPr>
            <p:cNvPr id="127" name="Rectangle 6"/>
            <p:cNvSpPr/>
            <p:nvPr/>
          </p:nvSpPr>
          <p:spPr>
            <a:xfrm>
              <a:off x="989695" y="1719121"/>
              <a:ext cx="19894" cy="611722"/>
            </a:xfrm>
            <a:prstGeom prst="rect">
              <a:avLst/>
            </a:pr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28" name="Freeform 7"/>
            <p:cNvSpPr/>
            <p:nvPr/>
          </p:nvSpPr>
          <p:spPr>
            <a:xfrm>
              <a:off x="997985" y="2317580"/>
              <a:ext cx="281824" cy="3149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3642"/>
                  </a:lnTo>
                  <a:lnTo>
                    <a:pt x="0" y="0"/>
                  </a:lnTo>
                  <a:lnTo>
                    <a:pt x="21600" y="9095"/>
                  </a:lnTo>
                  <a:lnTo>
                    <a:pt x="2160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29" name="Freeform 8"/>
            <p:cNvSpPr/>
            <p:nvPr/>
          </p:nvSpPr>
          <p:spPr>
            <a:xfrm>
              <a:off x="787446" y="2052334"/>
              <a:ext cx="215513" cy="281824"/>
            </a:xfrm>
            <a:custGeom>
              <a:avLst/>
              <a:gdLst/>
              <a:ahLst/>
              <a:cxnLst>
                <a:cxn ang="0">
                  <a:pos x="wd2" y="hd2"/>
                </a:cxn>
                <a:cxn ang="5400000">
                  <a:pos x="wd2" y="hd2"/>
                </a:cxn>
                <a:cxn ang="10800000">
                  <a:pos x="wd2" y="hd2"/>
                </a:cxn>
                <a:cxn ang="16200000">
                  <a:pos x="wd2" y="hd2"/>
                </a:cxn>
              </a:cxnLst>
              <a:rect l="0" t="0" r="r" b="b"/>
              <a:pathLst>
                <a:path w="21600" h="21600" extrusionOk="0">
                  <a:moveTo>
                    <a:pt x="19938" y="21600"/>
                  </a:moveTo>
                  <a:lnTo>
                    <a:pt x="0" y="889"/>
                  </a:lnTo>
                  <a:lnTo>
                    <a:pt x="1495" y="0"/>
                  </a:lnTo>
                  <a:lnTo>
                    <a:pt x="21600" y="20711"/>
                  </a:lnTo>
                  <a:lnTo>
                    <a:pt x="19938"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0" name="Freeform 9"/>
            <p:cNvSpPr/>
            <p:nvPr/>
          </p:nvSpPr>
          <p:spPr>
            <a:xfrm>
              <a:off x="986380" y="2083833"/>
              <a:ext cx="316637" cy="250326"/>
            </a:xfrm>
            <a:custGeom>
              <a:avLst/>
              <a:gdLst/>
              <a:ahLst/>
              <a:cxnLst>
                <a:cxn ang="0">
                  <a:pos x="wd2" y="hd2"/>
                </a:cxn>
                <a:cxn ang="5400000">
                  <a:pos x="wd2" y="hd2"/>
                </a:cxn>
                <a:cxn ang="10800000">
                  <a:pos x="wd2" y="hd2"/>
                </a:cxn>
                <a:cxn ang="16200000">
                  <a:pos x="wd2" y="hd2"/>
                </a:cxn>
              </a:cxnLst>
              <a:rect l="0" t="0" r="r" b="b"/>
              <a:pathLst>
                <a:path w="21600" h="21600" extrusionOk="0">
                  <a:moveTo>
                    <a:pt x="792" y="21600"/>
                  </a:moveTo>
                  <a:lnTo>
                    <a:pt x="0" y="20170"/>
                  </a:lnTo>
                  <a:lnTo>
                    <a:pt x="20808" y="0"/>
                  </a:lnTo>
                  <a:lnTo>
                    <a:pt x="21600" y="1287"/>
                  </a:lnTo>
                  <a:lnTo>
                    <a:pt x="792"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1" name="Freeform 10"/>
            <p:cNvSpPr/>
            <p:nvPr/>
          </p:nvSpPr>
          <p:spPr>
            <a:xfrm>
              <a:off x="555356" y="2322553"/>
              <a:ext cx="439313" cy="315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7958"/>
                  </a:lnTo>
                  <a:lnTo>
                    <a:pt x="21600" y="0"/>
                  </a:lnTo>
                  <a:lnTo>
                    <a:pt x="21600" y="13642"/>
                  </a:lnTo>
                  <a:lnTo>
                    <a:pt x="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2" name="Freeform 11"/>
            <p:cNvSpPr/>
            <p:nvPr/>
          </p:nvSpPr>
          <p:spPr>
            <a:xfrm>
              <a:off x="454232" y="2012548"/>
              <a:ext cx="109415" cy="333215"/>
            </a:xfrm>
            <a:custGeom>
              <a:avLst/>
              <a:gdLst/>
              <a:ahLst/>
              <a:cxnLst>
                <a:cxn ang="0">
                  <a:pos x="wd2" y="hd2"/>
                </a:cxn>
                <a:cxn ang="5400000">
                  <a:pos x="wd2" y="hd2"/>
                </a:cxn>
                <a:cxn ang="10800000">
                  <a:pos x="wd2" y="hd2"/>
                </a:cxn>
                <a:cxn ang="16200000">
                  <a:pos x="wd2" y="hd2"/>
                </a:cxn>
              </a:cxnLst>
              <a:rect l="0" t="0" r="r" b="b"/>
              <a:pathLst>
                <a:path w="21600" h="21600" extrusionOk="0">
                  <a:moveTo>
                    <a:pt x="17673" y="21600"/>
                  </a:moveTo>
                  <a:lnTo>
                    <a:pt x="0" y="322"/>
                  </a:lnTo>
                  <a:lnTo>
                    <a:pt x="3927" y="0"/>
                  </a:lnTo>
                  <a:lnTo>
                    <a:pt x="21600" y="21385"/>
                  </a:lnTo>
                  <a:lnTo>
                    <a:pt x="17673"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3" name="Freeform 12"/>
            <p:cNvSpPr/>
            <p:nvPr/>
          </p:nvSpPr>
          <p:spPr>
            <a:xfrm>
              <a:off x="543752" y="2055650"/>
              <a:ext cx="255300" cy="290114"/>
            </a:xfrm>
            <a:custGeom>
              <a:avLst/>
              <a:gdLst/>
              <a:ahLst/>
              <a:cxnLst>
                <a:cxn ang="0">
                  <a:pos x="wd2" y="hd2"/>
                </a:cxn>
                <a:cxn ang="5400000">
                  <a:pos x="wd2" y="hd2"/>
                </a:cxn>
                <a:cxn ang="10800000">
                  <a:pos x="wd2" y="hd2"/>
                </a:cxn>
                <a:cxn ang="16200000">
                  <a:pos x="wd2" y="hd2"/>
                </a:cxn>
              </a:cxnLst>
              <a:rect l="0" t="0" r="r" b="b"/>
              <a:pathLst>
                <a:path w="21600" h="21600" extrusionOk="0">
                  <a:moveTo>
                    <a:pt x="1262" y="21600"/>
                  </a:moveTo>
                  <a:lnTo>
                    <a:pt x="0" y="20736"/>
                  </a:lnTo>
                  <a:lnTo>
                    <a:pt x="20618" y="0"/>
                  </a:lnTo>
                  <a:lnTo>
                    <a:pt x="21600" y="864"/>
                  </a:lnTo>
                  <a:lnTo>
                    <a:pt x="1262"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4" name="Freeform 13"/>
            <p:cNvSpPr/>
            <p:nvPr/>
          </p:nvSpPr>
          <p:spPr>
            <a:xfrm>
              <a:off x="457548" y="2004259"/>
              <a:ext cx="336530" cy="596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6000"/>
                  </a:lnTo>
                  <a:lnTo>
                    <a:pt x="213" y="0"/>
                  </a:lnTo>
                  <a:lnTo>
                    <a:pt x="21600" y="15600"/>
                  </a:lnTo>
                  <a:lnTo>
                    <a:pt x="2160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5" name="Freeform 14"/>
            <p:cNvSpPr/>
            <p:nvPr/>
          </p:nvSpPr>
          <p:spPr>
            <a:xfrm>
              <a:off x="787446" y="1719121"/>
              <a:ext cx="218828" cy="341504"/>
            </a:xfrm>
            <a:custGeom>
              <a:avLst/>
              <a:gdLst/>
              <a:ahLst/>
              <a:cxnLst>
                <a:cxn ang="0">
                  <a:pos x="wd2" y="hd2"/>
                </a:cxn>
                <a:cxn ang="5400000">
                  <a:pos x="wd2" y="hd2"/>
                </a:cxn>
                <a:cxn ang="10800000">
                  <a:pos x="wd2" y="hd2"/>
                </a:cxn>
                <a:cxn ang="16200000">
                  <a:pos x="wd2" y="hd2"/>
                </a:cxn>
              </a:cxnLst>
              <a:rect l="0" t="0" r="r" b="b"/>
              <a:pathLst>
                <a:path w="21600" h="21600" extrusionOk="0">
                  <a:moveTo>
                    <a:pt x="1473" y="21600"/>
                  </a:moveTo>
                  <a:lnTo>
                    <a:pt x="0" y="20761"/>
                  </a:lnTo>
                  <a:lnTo>
                    <a:pt x="19964" y="0"/>
                  </a:lnTo>
                  <a:lnTo>
                    <a:pt x="21600" y="734"/>
                  </a:lnTo>
                  <a:lnTo>
                    <a:pt x="1473"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6" name="Freeform 15"/>
            <p:cNvSpPr/>
            <p:nvPr/>
          </p:nvSpPr>
          <p:spPr>
            <a:xfrm>
              <a:off x="1288096" y="1903134"/>
              <a:ext cx="258615" cy="195619"/>
            </a:xfrm>
            <a:custGeom>
              <a:avLst/>
              <a:gdLst/>
              <a:ahLst/>
              <a:cxnLst>
                <a:cxn ang="0">
                  <a:pos x="wd2" y="hd2"/>
                </a:cxn>
                <a:cxn ang="5400000">
                  <a:pos x="wd2" y="hd2"/>
                </a:cxn>
                <a:cxn ang="10800000">
                  <a:pos x="wd2" y="hd2"/>
                </a:cxn>
                <a:cxn ang="16200000">
                  <a:pos x="wd2" y="hd2"/>
                </a:cxn>
              </a:cxnLst>
              <a:rect l="0" t="0" r="r" b="b"/>
              <a:pathLst>
                <a:path w="21600" h="21600" extrusionOk="0">
                  <a:moveTo>
                    <a:pt x="969" y="21600"/>
                  </a:moveTo>
                  <a:lnTo>
                    <a:pt x="0" y="19953"/>
                  </a:lnTo>
                  <a:lnTo>
                    <a:pt x="20631" y="0"/>
                  </a:lnTo>
                  <a:lnTo>
                    <a:pt x="21600" y="1281"/>
                  </a:lnTo>
                  <a:lnTo>
                    <a:pt x="96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7" name="Freeform 16"/>
            <p:cNvSpPr/>
            <p:nvPr/>
          </p:nvSpPr>
          <p:spPr>
            <a:xfrm>
              <a:off x="1273177" y="2095437"/>
              <a:ext cx="29841" cy="238722"/>
            </a:xfrm>
            <a:custGeom>
              <a:avLst/>
              <a:gdLst/>
              <a:ahLst/>
              <a:cxnLst>
                <a:cxn ang="0">
                  <a:pos x="wd2" y="hd2"/>
                </a:cxn>
                <a:cxn ang="5400000">
                  <a:pos x="wd2" y="hd2"/>
                </a:cxn>
                <a:cxn ang="10800000">
                  <a:pos x="wd2" y="hd2"/>
                </a:cxn>
                <a:cxn ang="16200000">
                  <a:pos x="wd2" y="hd2"/>
                </a:cxn>
              </a:cxnLst>
              <a:rect l="0" t="0" r="r" b="b"/>
              <a:pathLst>
                <a:path w="21600" h="21600" extrusionOk="0">
                  <a:moveTo>
                    <a:pt x="13200" y="21600"/>
                  </a:moveTo>
                  <a:lnTo>
                    <a:pt x="0" y="21600"/>
                  </a:lnTo>
                  <a:lnTo>
                    <a:pt x="8400" y="0"/>
                  </a:lnTo>
                  <a:lnTo>
                    <a:pt x="21600" y="0"/>
                  </a:lnTo>
                  <a:lnTo>
                    <a:pt x="1320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8" name="Freeform 17"/>
            <p:cNvSpPr/>
            <p:nvPr/>
          </p:nvSpPr>
          <p:spPr>
            <a:xfrm>
              <a:off x="799051" y="2040731"/>
              <a:ext cx="492362" cy="663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4860"/>
                  </a:lnTo>
                  <a:lnTo>
                    <a:pt x="0" y="0"/>
                  </a:lnTo>
                  <a:lnTo>
                    <a:pt x="21600" y="15120"/>
                  </a:lnTo>
                  <a:lnTo>
                    <a:pt x="2160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39" name="Freeform 18"/>
            <p:cNvSpPr/>
            <p:nvPr/>
          </p:nvSpPr>
          <p:spPr>
            <a:xfrm>
              <a:off x="1279808" y="1762223"/>
              <a:ext cx="23210" cy="328242"/>
            </a:xfrm>
            <a:custGeom>
              <a:avLst/>
              <a:gdLst/>
              <a:ahLst/>
              <a:cxnLst>
                <a:cxn ang="0">
                  <a:pos x="wd2" y="hd2"/>
                </a:cxn>
                <a:cxn ang="5400000">
                  <a:pos x="wd2" y="hd2"/>
                </a:cxn>
                <a:cxn ang="10800000">
                  <a:pos x="wd2" y="hd2"/>
                </a:cxn>
                <a:cxn ang="16200000">
                  <a:pos x="wd2" y="hd2"/>
                </a:cxn>
              </a:cxnLst>
              <a:rect l="0" t="0" r="r" b="b"/>
              <a:pathLst>
                <a:path w="21600" h="21600" extrusionOk="0">
                  <a:moveTo>
                    <a:pt x="4629" y="21600"/>
                  </a:moveTo>
                  <a:lnTo>
                    <a:pt x="0" y="0"/>
                  </a:lnTo>
                  <a:lnTo>
                    <a:pt x="18514" y="0"/>
                  </a:lnTo>
                  <a:lnTo>
                    <a:pt x="21600" y="21600"/>
                  </a:lnTo>
                  <a:lnTo>
                    <a:pt x="462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0" name="Freeform 19"/>
            <p:cNvSpPr/>
            <p:nvPr/>
          </p:nvSpPr>
          <p:spPr>
            <a:xfrm>
              <a:off x="1288096" y="2075543"/>
              <a:ext cx="203908" cy="218829"/>
            </a:xfrm>
            <a:custGeom>
              <a:avLst/>
              <a:gdLst/>
              <a:ahLst/>
              <a:cxnLst>
                <a:cxn ang="0">
                  <a:pos x="wd2" y="hd2"/>
                </a:cxn>
                <a:cxn ang="5400000">
                  <a:pos x="wd2" y="hd2"/>
                </a:cxn>
                <a:cxn ang="10800000">
                  <a:pos x="wd2" y="hd2"/>
                </a:cxn>
                <a:cxn ang="16200000">
                  <a:pos x="wd2" y="hd2"/>
                </a:cxn>
              </a:cxnLst>
              <a:rect l="0" t="0" r="r" b="b"/>
              <a:pathLst>
                <a:path w="21600" h="21600" extrusionOk="0">
                  <a:moveTo>
                    <a:pt x="20354" y="21600"/>
                  </a:moveTo>
                  <a:cubicBezTo>
                    <a:pt x="415" y="1543"/>
                    <a:pt x="0" y="771"/>
                    <a:pt x="0" y="771"/>
                  </a:cubicBezTo>
                  <a:cubicBezTo>
                    <a:pt x="1662" y="0"/>
                    <a:pt x="1662" y="0"/>
                    <a:pt x="1662" y="0"/>
                  </a:cubicBezTo>
                  <a:cubicBezTo>
                    <a:pt x="831" y="386"/>
                    <a:pt x="831" y="386"/>
                    <a:pt x="831" y="386"/>
                  </a:cubicBezTo>
                  <a:cubicBezTo>
                    <a:pt x="1662" y="0"/>
                    <a:pt x="1662" y="0"/>
                    <a:pt x="1662" y="0"/>
                  </a:cubicBezTo>
                  <a:cubicBezTo>
                    <a:pt x="2492" y="771"/>
                    <a:pt x="14123" y="12729"/>
                    <a:pt x="21600" y="20443"/>
                  </a:cubicBezTo>
                  <a:lnTo>
                    <a:pt x="20354"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1" name="Freeform 20"/>
            <p:cNvSpPr/>
            <p:nvPr/>
          </p:nvSpPr>
          <p:spPr>
            <a:xfrm>
              <a:off x="1284781" y="2282767"/>
              <a:ext cx="203907" cy="66312"/>
            </a:xfrm>
            <a:custGeom>
              <a:avLst/>
              <a:gdLst/>
              <a:ahLst/>
              <a:cxnLst>
                <a:cxn ang="0">
                  <a:pos x="wd2" y="hd2"/>
                </a:cxn>
                <a:cxn ang="5400000">
                  <a:pos x="wd2" y="hd2"/>
                </a:cxn>
                <a:cxn ang="10800000">
                  <a:pos x="wd2" y="hd2"/>
                </a:cxn>
                <a:cxn ang="16200000">
                  <a:pos x="wd2" y="hd2"/>
                </a:cxn>
              </a:cxnLst>
              <a:rect l="0" t="0" r="r" b="b"/>
              <a:pathLst>
                <a:path w="21600" h="21600" extrusionOk="0">
                  <a:moveTo>
                    <a:pt x="351" y="21600"/>
                  </a:moveTo>
                  <a:lnTo>
                    <a:pt x="0" y="16740"/>
                  </a:lnTo>
                  <a:lnTo>
                    <a:pt x="21073" y="0"/>
                  </a:lnTo>
                  <a:lnTo>
                    <a:pt x="21600" y="6480"/>
                  </a:lnTo>
                  <a:lnTo>
                    <a:pt x="35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2" name="Freeform 21"/>
            <p:cNvSpPr/>
            <p:nvPr/>
          </p:nvSpPr>
          <p:spPr>
            <a:xfrm>
              <a:off x="1483715" y="1911424"/>
              <a:ext cx="62996" cy="382949"/>
            </a:xfrm>
            <a:custGeom>
              <a:avLst/>
              <a:gdLst/>
              <a:ahLst/>
              <a:cxnLst>
                <a:cxn ang="0">
                  <a:pos x="wd2" y="hd2"/>
                </a:cxn>
                <a:cxn ang="5400000">
                  <a:pos x="wd2" y="hd2"/>
                </a:cxn>
                <a:cxn ang="10800000">
                  <a:pos x="wd2" y="hd2"/>
                </a:cxn>
                <a:cxn ang="16200000">
                  <a:pos x="wd2" y="hd2"/>
                </a:cxn>
              </a:cxnLst>
              <a:rect l="0" t="0" r="r" b="b"/>
              <a:pathLst>
                <a:path w="21600" h="21600" extrusionOk="0">
                  <a:moveTo>
                    <a:pt x="5684" y="21600"/>
                  </a:moveTo>
                  <a:lnTo>
                    <a:pt x="0" y="21600"/>
                  </a:lnTo>
                  <a:lnTo>
                    <a:pt x="14779" y="0"/>
                  </a:lnTo>
                  <a:lnTo>
                    <a:pt x="21600" y="0"/>
                  </a:lnTo>
                  <a:lnTo>
                    <a:pt x="5684"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3" name="Freeform 22"/>
            <p:cNvSpPr/>
            <p:nvPr/>
          </p:nvSpPr>
          <p:spPr>
            <a:xfrm>
              <a:off x="1531791" y="1561631"/>
              <a:ext cx="184014" cy="356425"/>
            </a:xfrm>
            <a:custGeom>
              <a:avLst/>
              <a:gdLst/>
              <a:ahLst/>
              <a:cxnLst>
                <a:cxn ang="0">
                  <a:pos x="wd2" y="hd2"/>
                </a:cxn>
                <a:cxn ang="5400000">
                  <a:pos x="wd2" y="hd2"/>
                </a:cxn>
                <a:cxn ang="10800000">
                  <a:pos x="wd2" y="hd2"/>
                </a:cxn>
                <a:cxn ang="16200000">
                  <a:pos x="wd2" y="hd2"/>
                </a:cxn>
              </a:cxnLst>
              <a:rect l="0" t="0" r="r" b="b"/>
              <a:pathLst>
                <a:path w="21600" h="21600" extrusionOk="0">
                  <a:moveTo>
                    <a:pt x="1751" y="21600"/>
                  </a:moveTo>
                  <a:lnTo>
                    <a:pt x="0" y="21198"/>
                  </a:lnTo>
                  <a:lnTo>
                    <a:pt x="19654" y="0"/>
                  </a:lnTo>
                  <a:lnTo>
                    <a:pt x="21600" y="804"/>
                  </a:lnTo>
                  <a:lnTo>
                    <a:pt x="175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4" name="Freeform 23"/>
            <p:cNvSpPr/>
            <p:nvPr/>
          </p:nvSpPr>
          <p:spPr>
            <a:xfrm>
              <a:off x="1695911" y="1138897"/>
              <a:ext cx="218828" cy="435998"/>
            </a:xfrm>
            <a:custGeom>
              <a:avLst/>
              <a:gdLst/>
              <a:ahLst/>
              <a:cxnLst>
                <a:cxn ang="0">
                  <a:pos x="wd2" y="hd2"/>
                </a:cxn>
                <a:cxn ang="5400000">
                  <a:pos x="wd2" y="hd2"/>
                </a:cxn>
                <a:cxn ang="10800000">
                  <a:pos x="wd2" y="hd2"/>
                </a:cxn>
                <a:cxn ang="16200000">
                  <a:pos x="wd2" y="hd2"/>
                </a:cxn>
              </a:cxnLst>
              <a:rect l="0" t="0" r="r" b="b"/>
              <a:pathLst>
                <a:path w="21600" h="21600" extrusionOk="0">
                  <a:moveTo>
                    <a:pt x="1964" y="21600"/>
                  </a:moveTo>
                  <a:lnTo>
                    <a:pt x="0" y="21189"/>
                  </a:lnTo>
                  <a:lnTo>
                    <a:pt x="20127" y="0"/>
                  </a:lnTo>
                  <a:lnTo>
                    <a:pt x="21600" y="411"/>
                  </a:lnTo>
                  <a:lnTo>
                    <a:pt x="1964"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5" name="Freeform 24"/>
            <p:cNvSpPr/>
            <p:nvPr/>
          </p:nvSpPr>
          <p:spPr>
            <a:xfrm>
              <a:off x="1483715" y="1327884"/>
              <a:ext cx="232090" cy="247011"/>
            </a:xfrm>
            <a:custGeom>
              <a:avLst/>
              <a:gdLst/>
              <a:ahLst/>
              <a:cxnLst>
                <a:cxn ang="0">
                  <a:pos x="wd2" y="hd2"/>
                </a:cxn>
                <a:cxn ang="5400000">
                  <a:pos x="wd2" y="hd2"/>
                </a:cxn>
                <a:cxn ang="10800000">
                  <a:pos x="wd2" y="hd2"/>
                </a:cxn>
                <a:cxn ang="16200000">
                  <a:pos x="wd2" y="hd2"/>
                </a:cxn>
              </a:cxnLst>
              <a:rect l="0" t="0" r="r" b="b"/>
              <a:pathLst>
                <a:path w="21600" h="21600" extrusionOk="0">
                  <a:moveTo>
                    <a:pt x="20057" y="21600"/>
                  </a:moveTo>
                  <a:lnTo>
                    <a:pt x="0" y="1305"/>
                  </a:lnTo>
                  <a:lnTo>
                    <a:pt x="1080" y="0"/>
                  </a:lnTo>
                  <a:lnTo>
                    <a:pt x="21600" y="20440"/>
                  </a:lnTo>
                  <a:lnTo>
                    <a:pt x="20057"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6" name="Freeform 25"/>
            <p:cNvSpPr/>
            <p:nvPr/>
          </p:nvSpPr>
          <p:spPr>
            <a:xfrm>
              <a:off x="1284781" y="1327884"/>
              <a:ext cx="210538" cy="442629"/>
            </a:xfrm>
            <a:custGeom>
              <a:avLst/>
              <a:gdLst/>
              <a:ahLst/>
              <a:cxnLst>
                <a:cxn ang="0">
                  <a:pos x="wd2" y="hd2"/>
                </a:cxn>
                <a:cxn ang="5400000">
                  <a:pos x="wd2" y="hd2"/>
                </a:cxn>
                <a:cxn ang="10800000">
                  <a:pos x="wd2" y="hd2"/>
                </a:cxn>
                <a:cxn ang="16200000">
                  <a:pos x="wd2" y="hd2"/>
                </a:cxn>
              </a:cxnLst>
              <a:rect l="0" t="0" r="r" b="b"/>
              <a:pathLst>
                <a:path w="21600" h="21600" extrusionOk="0">
                  <a:moveTo>
                    <a:pt x="1531" y="21600"/>
                  </a:moveTo>
                  <a:lnTo>
                    <a:pt x="0" y="21196"/>
                  </a:lnTo>
                  <a:lnTo>
                    <a:pt x="20069" y="0"/>
                  </a:lnTo>
                  <a:lnTo>
                    <a:pt x="21600" y="324"/>
                  </a:lnTo>
                  <a:lnTo>
                    <a:pt x="153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7" name="Freeform 26"/>
            <p:cNvSpPr/>
            <p:nvPr/>
          </p:nvSpPr>
          <p:spPr>
            <a:xfrm>
              <a:off x="997985" y="1710831"/>
              <a:ext cx="290112" cy="62997"/>
            </a:xfrm>
            <a:custGeom>
              <a:avLst/>
              <a:gdLst/>
              <a:ahLst/>
              <a:cxnLst>
                <a:cxn ang="0">
                  <a:pos x="wd2" y="hd2"/>
                </a:cxn>
                <a:cxn ang="5400000">
                  <a:pos x="wd2" y="hd2"/>
                </a:cxn>
                <a:cxn ang="10800000">
                  <a:pos x="wd2" y="hd2"/>
                </a:cxn>
                <a:cxn ang="16200000">
                  <a:pos x="wd2" y="hd2"/>
                </a:cxn>
              </a:cxnLst>
              <a:rect l="0" t="0" r="r" b="b"/>
              <a:pathLst>
                <a:path w="21600" h="21600" extrusionOk="0">
                  <a:moveTo>
                    <a:pt x="21353" y="21600"/>
                  </a:moveTo>
                  <a:lnTo>
                    <a:pt x="0" y="6821"/>
                  </a:lnTo>
                  <a:lnTo>
                    <a:pt x="370" y="0"/>
                  </a:lnTo>
                  <a:lnTo>
                    <a:pt x="21600" y="14779"/>
                  </a:lnTo>
                  <a:lnTo>
                    <a:pt x="21353"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8" name="Freeform 27"/>
            <p:cNvSpPr/>
            <p:nvPr/>
          </p:nvSpPr>
          <p:spPr>
            <a:xfrm>
              <a:off x="1288096" y="1753934"/>
              <a:ext cx="255300" cy="160806"/>
            </a:xfrm>
            <a:custGeom>
              <a:avLst/>
              <a:gdLst/>
              <a:ahLst/>
              <a:cxnLst>
                <a:cxn ang="0">
                  <a:pos x="wd2" y="hd2"/>
                </a:cxn>
                <a:cxn ang="5400000">
                  <a:pos x="wd2" y="hd2"/>
                </a:cxn>
                <a:cxn ang="10800000">
                  <a:pos x="wd2" y="hd2"/>
                </a:cxn>
                <a:cxn ang="16200000">
                  <a:pos x="wd2" y="hd2"/>
                </a:cxn>
              </a:cxnLst>
              <a:rect l="0" t="0" r="r" b="b"/>
              <a:pathLst>
                <a:path w="21600" h="21600" extrusionOk="0">
                  <a:moveTo>
                    <a:pt x="20618" y="21600"/>
                  </a:moveTo>
                  <a:lnTo>
                    <a:pt x="0" y="2227"/>
                  </a:lnTo>
                  <a:lnTo>
                    <a:pt x="982" y="0"/>
                  </a:lnTo>
                  <a:lnTo>
                    <a:pt x="21600" y="19596"/>
                  </a:lnTo>
                  <a:lnTo>
                    <a:pt x="20618"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49" name="Freeform 28"/>
            <p:cNvSpPr/>
            <p:nvPr/>
          </p:nvSpPr>
          <p:spPr>
            <a:xfrm>
              <a:off x="1291412" y="1558315"/>
              <a:ext cx="416104" cy="207225"/>
            </a:xfrm>
            <a:custGeom>
              <a:avLst/>
              <a:gdLst/>
              <a:ahLst/>
              <a:cxnLst>
                <a:cxn ang="0">
                  <a:pos x="wd2" y="hd2"/>
                </a:cxn>
                <a:cxn ang="5400000">
                  <a:pos x="wd2" y="hd2"/>
                </a:cxn>
                <a:cxn ang="10800000">
                  <a:pos x="wd2" y="hd2"/>
                </a:cxn>
                <a:cxn ang="16200000">
                  <a:pos x="wd2" y="hd2"/>
                </a:cxn>
              </a:cxnLst>
              <a:rect l="0" t="0" r="r" b="b"/>
              <a:pathLst>
                <a:path w="21600" h="21600" extrusionOk="0">
                  <a:moveTo>
                    <a:pt x="430" y="21600"/>
                  </a:moveTo>
                  <a:lnTo>
                    <a:pt x="0" y="20045"/>
                  </a:lnTo>
                  <a:lnTo>
                    <a:pt x="21170" y="0"/>
                  </a:lnTo>
                  <a:lnTo>
                    <a:pt x="21600" y="2074"/>
                  </a:lnTo>
                  <a:lnTo>
                    <a:pt x="43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0" name="Freeform 29"/>
            <p:cNvSpPr/>
            <p:nvPr/>
          </p:nvSpPr>
          <p:spPr>
            <a:xfrm>
              <a:off x="1225100" y="1402484"/>
              <a:ext cx="74601" cy="356424"/>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lnTo>
                    <a:pt x="0" y="201"/>
                  </a:lnTo>
                  <a:lnTo>
                    <a:pt x="5760" y="0"/>
                  </a:lnTo>
                  <a:lnTo>
                    <a:pt x="21600" y="21299"/>
                  </a:lnTo>
                  <a:lnTo>
                    <a:pt x="1728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1" name="Freeform 30"/>
            <p:cNvSpPr/>
            <p:nvPr/>
          </p:nvSpPr>
          <p:spPr>
            <a:xfrm>
              <a:off x="986380" y="1409115"/>
              <a:ext cx="23210" cy="310007"/>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lnTo>
                    <a:pt x="0" y="0"/>
                  </a:lnTo>
                  <a:lnTo>
                    <a:pt x="18514" y="0"/>
                  </a:lnTo>
                  <a:lnTo>
                    <a:pt x="21600" y="21600"/>
                  </a:lnTo>
                  <a:lnTo>
                    <a:pt x="3086"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2" name="Freeform 31"/>
            <p:cNvSpPr/>
            <p:nvPr/>
          </p:nvSpPr>
          <p:spPr>
            <a:xfrm>
              <a:off x="966486" y="928358"/>
              <a:ext cx="39788" cy="48573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47"/>
                  </a:lnTo>
                  <a:lnTo>
                    <a:pt x="10800" y="0"/>
                  </a:lnTo>
                  <a:lnTo>
                    <a:pt x="21600" y="21600"/>
                  </a:lnTo>
                  <a:lnTo>
                    <a:pt x="1080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3" name="Freeform 32"/>
            <p:cNvSpPr/>
            <p:nvPr/>
          </p:nvSpPr>
          <p:spPr>
            <a:xfrm>
              <a:off x="1002958" y="1394195"/>
              <a:ext cx="233748" cy="348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9257"/>
                  </a:lnTo>
                  <a:lnTo>
                    <a:pt x="21600" y="0"/>
                  </a:lnTo>
                  <a:lnTo>
                    <a:pt x="21600" y="12343"/>
                  </a:lnTo>
                  <a:lnTo>
                    <a:pt x="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4" name="Freeform 33"/>
            <p:cNvSpPr/>
            <p:nvPr/>
          </p:nvSpPr>
          <p:spPr>
            <a:xfrm>
              <a:off x="661454" y="1414089"/>
              <a:ext cx="341505" cy="230433"/>
            </a:xfrm>
            <a:custGeom>
              <a:avLst/>
              <a:gdLst/>
              <a:ahLst/>
              <a:cxnLst>
                <a:cxn ang="0">
                  <a:pos x="wd2" y="hd2"/>
                </a:cxn>
                <a:cxn ang="5400000">
                  <a:pos x="wd2" y="hd2"/>
                </a:cxn>
                <a:cxn ang="10800000">
                  <a:pos x="wd2" y="hd2"/>
                </a:cxn>
                <a:cxn ang="16200000">
                  <a:pos x="wd2" y="hd2"/>
                </a:cxn>
              </a:cxnLst>
              <a:rect l="0" t="0" r="r" b="b"/>
              <a:pathLst>
                <a:path w="21600" h="21600" extrusionOk="0">
                  <a:moveTo>
                    <a:pt x="734" y="21600"/>
                  </a:moveTo>
                  <a:lnTo>
                    <a:pt x="0" y="20201"/>
                  </a:lnTo>
                  <a:lnTo>
                    <a:pt x="20761" y="0"/>
                  </a:lnTo>
                  <a:lnTo>
                    <a:pt x="21600" y="1399"/>
                  </a:lnTo>
                  <a:lnTo>
                    <a:pt x="734"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5" name="Freeform 34"/>
            <p:cNvSpPr/>
            <p:nvPr/>
          </p:nvSpPr>
          <p:spPr>
            <a:xfrm>
              <a:off x="454232" y="1632916"/>
              <a:ext cx="222144" cy="384607"/>
            </a:xfrm>
            <a:custGeom>
              <a:avLst/>
              <a:gdLst/>
              <a:ahLst/>
              <a:cxnLst>
                <a:cxn ang="0">
                  <a:pos x="wd2" y="hd2"/>
                </a:cxn>
                <a:cxn ang="5400000">
                  <a:pos x="wd2" y="hd2"/>
                </a:cxn>
                <a:cxn ang="10800000">
                  <a:pos x="wd2" y="hd2"/>
                </a:cxn>
                <a:cxn ang="16200000">
                  <a:pos x="wd2" y="hd2"/>
                </a:cxn>
              </a:cxnLst>
              <a:rect l="0" t="0" r="r" b="b"/>
              <a:pathLst>
                <a:path w="21600" h="21600" extrusionOk="0">
                  <a:moveTo>
                    <a:pt x="1451" y="21600"/>
                  </a:moveTo>
                  <a:lnTo>
                    <a:pt x="0" y="20855"/>
                  </a:lnTo>
                  <a:lnTo>
                    <a:pt x="20149" y="0"/>
                  </a:lnTo>
                  <a:lnTo>
                    <a:pt x="21600" y="466"/>
                  </a:lnTo>
                  <a:lnTo>
                    <a:pt x="145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6" name="Freeform 35"/>
            <p:cNvSpPr/>
            <p:nvPr/>
          </p:nvSpPr>
          <p:spPr>
            <a:xfrm>
              <a:off x="457548" y="1715805"/>
              <a:ext cx="545411" cy="293429"/>
            </a:xfrm>
            <a:custGeom>
              <a:avLst/>
              <a:gdLst/>
              <a:ahLst/>
              <a:cxnLst>
                <a:cxn ang="0">
                  <a:pos x="wd2" y="hd2"/>
                </a:cxn>
                <a:cxn ang="5400000">
                  <a:pos x="wd2" y="hd2"/>
                </a:cxn>
                <a:cxn ang="10800000">
                  <a:pos x="wd2" y="hd2"/>
                </a:cxn>
                <a:cxn ang="16200000">
                  <a:pos x="wd2" y="hd2"/>
                </a:cxn>
              </a:cxnLst>
              <a:rect l="0" t="0" r="r" b="b"/>
              <a:pathLst>
                <a:path w="21600" h="21600" extrusionOk="0">
                  <a:moveTo>
                    <a:pt x="328" y="21600"/>
                  </a:moveTo>
                  <a:lnTo>
                    <a:pt x="0" y="20380"/>
                  </a:lnTo>
                  <a:lnTo>
                    <a:pt x="21272" y="0"/>
                  </a:lnTo>
                  <a:lnTo>
                    <a:pt x="21600" y="1098"/>
                  </a:lnTo>
                  <a:lnTo>
                    <a:pt x="328"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7" name="Freeform 36"/>
            <p:cNvSpPr/>
            <p:nvPr/>
          </p:nvSpPr>
          <p:spPr>
            <a:xfrm>
              <a:off x="661454" y="1629600"/>
              <a:ext cx="137597" cy="422737"/>
            </a:xfrm>
            <a:custGeom>
              <a:avLst/>
              <a:gdLst/>
              <a:ahLst/>
              <a:cxnLst>
                <a:cxn ang="0">
                  <a:pos x="wd2" y="hd2"/>
                </a:cxn>
                <a:cxn ang="5400000">
                  <a:pos x="wd2" y="hd2"/>
                </a:cxn>
                <a:cxn ang="10800000">
                  <a:pos x="wd2" y="hd2"/>
                </a:cxn>
                <a:cxn ang="16200000">
                  <a:pos x="wd2" y="hd2"/>
                </a:cxn>
              </a:cxnLst>
              <a:rect l="0" t="0" r="r" b="b"/>
              <a:pathLst>
                <a:path w="21600" h="21600" extrusionOk="0">
                  <a:moveTo>
                    <a:pt x="18998" y="21600"/>
                  </a:moveTo>
                  <a:lnTo>
                    <a:pt x="0" y="339"/>
                  </a:lnTo>
                  <a:lnTo>
                    <a:pt x="3123" y="0"/>
                  </a:lnTo>
                  <a:lnTo>
                    <a:pt x="21600" y="21176"/>
                  </a:lnTo>
                  <a:lnTo>
                    <a:pt x="18998"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8" name="Freeform 37"/>
            <p:cNvSpPr/>
            <p:nvPr/>
          </p:nvSpPr>
          <p:spPr>
            <a:xfrm>
              <a:off x="179040" y="1425693"/>
              <a:ext cx="290113" cy="578567"/>
            </a:xfrm>
            <a:custGeom>
              <a:avLst/>
              <a:gdLst/>
              <a:ahLst/>
              <a:cxnLst>
                <a:cxn ang="0">
                  <a:pos x="wd2" y="hd2"/>
                </a:cxn>
                <a:cxn ang="5400000">
                  <a:pos x="wd2" y="hd2"/>
                </a:cxn>
                <a:cxn ang="10800000">
                  <a:pos x="wd2" y="hd2"/>
                </a:cxn>
                <a:cxn ang="16200000">
                  <a:pos x="wd2" y="hd2"/>
                </a:cxn>
              </a:cxnLst>
              <a:rect l="0" t="0" r="r" b="b"/>
              <a:pathLst>
                <a:path w="21600" h="21600" extrusionOk="0">
                  <a:moveTo>
                    <a:pt x="20119" y="21600"/>
                  </a:moveTo>
                  <a:lnTo>
                    <a:pt x="0" y="248"/>
                  </a:lnTo>
                  <a:lnTo>
                    <a:pt x="1234" y="0"/>
                  </a:lnTo>
                  <a:lnTo>
                    <a:pt x="21600" y="21352"/>
                  </a:lnTo>
                  <a:lnTo>
                    <a:pt x="2011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59" name="Freeform 38"/>
            <p:cNvSpPr/>
            <p:nvPr/>
          </p:nvSpPr>
          <p:spPr>
            <a:xfrm>
              <a:off x="54706" y="825575"/>
              <a:ext cx="140912" cy="606750"/>
            </a:xfrm>
            <a:custGeom>
              <a:avLst/>
              <a:gdLst/>
              <a:ahLst/>
              <a:cxnLst>
                <a:cxn ang="0">
                  <a:pos x="wd2" y="hd2"/>
                </a:cxn>
                <a:cxn ang="5400000">
                  <a:pos x="wd2" y="hd2"/>
                </a:cxn>
                <a:cxn ang="10800000">
                  <a:pos x="wd2" y="hd2"/>
                </a:cxn>
                <a:cxn ang="16200000">
                  <a:pos x="wd2" y="hd2"/>
                </a:cxn>
              </a:cxnLst>
              <a:rect l="0" t="0" r="r" b="b"/>
              <a:pathLst>
                <a:path w="21600" h="21600" extrusionOk="0">
                  <a:moveTo>
                    <a:pt x="18551" y="21600"/>
                  </a:moveTo>
                  <a:lnTo>
                    <a:pt x="0" y="177"/>
                  </a:lnTo>
                  <a:lnTo>
                    <a:pt x="2795" y="0"/>
                  </a:lnTo>
                  <a:lnTo>
                    <a:pt x="21600" y="21600"/>
                  </a:lnTo>
                  <a:lnTo>
                    <a:pt x="1855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0" name="Freeform 39"/>
            <p:cNvSpPr/>
            <p:nvPr/>
          </p:nvSpPr>
          <p:spPr>
            <a:xfrm>
              <a:off x="58021" y="825575"/>
              <a:ext cx="278509" cy="232091"/>
            </a:xfrm>
            <a:custGeom>
              <a:avLst/>
              <a:gdLst/>
              <a:ahLst/>
              <a:cxnLst>
                <a:cxn ang="0">
                  <a:pos x="wd2" y="hd2"/>
                </a:cxn>
                <a:cxn ang="5400000">
                  <a:pos x="wd2" y="hd2"/>
                </a:cxn>
                <a:cxn ang="10800000">
                  <a:pos x="wd2" y="hd2"/>
                </a:cxn>
                <a:cxn ang="16200000">
                  <a:pos x="wd2" y="hd2"/>
                </a:cxn>
              </a:cxnLst>
              <a:rect l="0" t="0" r="r" b="b"/>
              <a:pathLst>
                <a:path w="21600" h="21600" extrusionOk="0">
                  <a:moveTo>
                    <a:pt x="20700" y="21600"/>
                  </a:moveTo>
                  <a:lnTo>
                    <a:pt x="0" y="1080"/>
                  </a:lnTo>
                  <a:lnTo>
                    <a:pt x="900" y="0"/>
                  </a:lnTo>
                  <a:lnTo>
                    <a:pt x="21600" y="20057"/>
                  </a:lnTo>
                  <a:lnTo>
                    <a:pt x="2070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1" name="Freeform 40"/>
            <p:cNvSpPr/>
            <p:nvPr/>
          </p:nvSpPr>
          <p:spPr>
            <a:xfrm>
              <a:off x="175724" y="1049377"/>
              <a:ext cx="164121" cy="376318"/>
            </a:xfrm>
            <a:custGeom>
              <a:avLst/>
              <a:gdLst/>
              <a:ahLst/>
              <a:cxnLst>
                <a:cxn ang="0">
                  <a:pos x="wd2" y="hd2"/>
                </a:cxn>
                <a:cxn ang="5400000">
                  <a:pos x="wd2" y="hd2"/>
                </a:cxn>
                <a:cxn ang="10800000">
                  <a:pos x="wd2" y="hd2"/>
                </a:cxn>
                <a:cxn ang="16200000">
                  <a:pos x="wd2" y="hd2"/>
                </a:cxn>
              </a:cxnLst>
              <a:rect l="0" t="0" r="r" b="b"/>
              <a:pathLst>
                <a:path w="21600" h="21600" extrusionOk="0">
                  <a:moveTo>
                    <a:pt x="1964" y="21600"/>
                  </a:moveTo>
                  <a:lnTo>
                    <a:pt x="0" y="21124"/>
                  </a:lnTo>
                  <a:lnTo>
                    <a:pt x="19636" y="0"/>
                  </a:lnTo>
                  <a:lnTo>
                    <a:pt x="21600" y="476"/>
                  </a:lnTo>
                  <a:lnTo>
                    <a:pt x="1964"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2" name="Freeform 41"/>
            <p:cNvSpPr/>
            <p:nvPr/>
          </p:nvSpPr>
          <p:spPr>
            <a:xfrm>
              <a:off x="324925" y="1041087"/>
              <a:ext cx="296744" cy="177384"/>
            </a:xfrm>
            <a:custGeom>
              <a:avLst/>
              <a:gdLst/>
              <a:ahLst/>
              <a:cxnLst>
                <a:cxn ang="0">
                  <a:pos x="wd2" y="hd2"/>
                </a:cxn>
                <a:cxn ang="5400000">
                  <a:pos x="wd2" y="hd2"/>
                </a:cxn>
                <a:cxn ang="10800000">
                  <a:pos x="wd2" y="hd2"/>
                </a:cxn>
                <a:cxn ang="16200000">
                  <a:pos x="wd2" y="hd2"/>
                </a:cxn>
              </a:cxnLst>
              <a:rect l="0" t="0" r="r" b="b"/>
              <a:pathLst>
                <a:path w="21600" h="21600" extrusionOk="0">
                  <a:moveTo>
                    <a:pt x="21117" y="21600"/>
                  </a:moveTo>
                  <a:lnTo>
                    <a:pt x="0" y="2019"/>
                  </a:lnTo>
                  <a:lnTo>
                    <a:pt x="483" y="0"/>
                  </a:lnTo>
                  <a:lnTo>
                    <a:pt x="21600" y="19581"/>
                  </a:lnTo>
                  <a:lnTo>
                    <a:pt x="21117"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3" name="Freeform 42"/>
            <p:cNvSpPr/>
            <p:nvPr/>
          </p:nvSpPr>
          <p:spPr>
            <a:xfrm>
              <a:off x="601774" y="1205208"/>
              <a:ext cx="71285" cy="435999"/>
            </a:xfrm>
            <a:custGeom>
              <a:avLst/>
              <a:gdLst/>
              <a:ahLst/>
              <a:cxnLst>
                <a:cxn ang="0">
                  <a:pos x="wd2" y="hd2"/>
                </a:cxn>
                <a:cxn ang="5400000">
                  <a:pos x="wd2" y="hd2"/>
                </a:cxn>
                <a:cxn ang="10800000">
                  <a:pos x="wd2" y="hd2"/>
                </a:cxn>
                <a:cxn ang="16200000">
                  <a:pos x="wd2" y="hd2"/>
                </a:cxn>
              </a:cxnLst>
              <a:rect l="0" t="0" r="r" b="b"/>
              <a:pathLst>
                <a:path w="21600" h="21600" extrusionOk="0">
                  <a:moveTo>
                    <a:pt x="17079" y="21600"/>
                  </a:moveTo>
                  <a:lnTo>
                    <a:pt x="0" y="246"/>
                  </a:lnTo>
                  <a:lnTo>
                    <a:pt x="6028" y="0"/>
                  </a:lnTo>
                  <a:lnTo>
                    <a:pt x="21600" y="21354"/>
                  </a:lnTo>
                  <a:lnTo>
                    <a:pt x="1707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4" name="Freeform 43"/>
            <p:cNvSpPr/>
            <p:nvPr/>
          </p:nvSpPr>
          <p:spPr>
            <a:xfrm>
              <a:off x="615036" y="1201892"/>
              <a:ext cx="382949" cy="223803"/>
            </a:xfrm>
            <a:custGeom>
              <a:avLst/>
              <a:gdLst/>
              <a:ahLst/>
              <a:cxnLst>
                <a:cxn ang="0">
                  <a:pos x="wd2" y="hd2"/>
                </a:cxn>
                <a:cxn ang="5400000">
                  <a:pos x="wd2" y="hd2"/>
                </a:cxn>
                <a:cxn ang="10800000">
                  <a:pos x="wd2" y="hd2"/>
                </a:cxn>
                <a:cxn ang="16200000">
                  <a:pos x="wd2" y="hd2"/>
                </a:cxn>
              </a:cxnLst>
              <a:rect l="0" t="0" r="r" b="b"/>
              <a:pathLst>
                <a:path w="21600" h="21600" extrusionOk="0">
                  <a:moveTo>
                    <a:pt x="21132" y="21600"/>
                  </a:moveTo>
                  <a:lnTo>
                    <a:pt x="0" y="1600"/>
                  </a:lnTo>
                  <a:lnTo>
                    <a:pt x="374" y="0"/>
                  </a:lnTo>
                  <a:lnTo>
                    <a:pt x="21600" y="20000"/>
                  </a:lnTo>
                  <a:lnTo>
                    <a:pt x="21132"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5" name="Freeform 44"/>
            <p:cNvSpPr/>
            <p:nvPr/>
          </p:nvSpPr>
          <p:spPr>
            <a:xfrm>
              <a:off x="571934" y="983065"/>
              <a:ext cx="54707" cy="230433"/>
            </a:xfrm>
            <a:custGeom>
              <a:avLst/>
              <a:gdLst/>
              <a:ahLst/>
              <a:cxnLst>
                <a:cxn ang="0">
                  <a:pos x="wd2" y="hd2"/>
                </a:cxn>
                <a:cxn ang="5400000">
                  <a:pos x="wd2" y="hd2"/>
                </a:cxn>
                <a:cxn ang="10800000">
                  <a:pos x="wd2" y="hd2"/>
                </a:cxn>
                <a:cxn ang="16200000">
                  <a:pos x="wd2" y="hd2"/>
                </a:cxn>
              </a:cxnLst>
              <a:rect l="0" t="0" r="r" b="b"/>
              <a:pathLst>
                <a:path w="21600" h="21600" extrusionOk="0">
                  <a:moveTo>
                    <a:pt x="13745" y="21600"/>
                  </a:moveTo>
                  <a:lnTo>
                    <a:pt x="0" y="0"/>
                  </a:lnTo>
                  <a:lnTo>
                    <a:pt x="5891" y="0"/>
                  </a:lnTo>
                  <a:lnTo>
                    <a:pt x="21600" y="21289"/>
                  </a:lnTo>
                  <a:lnTo>
                    <a:pt x="13745"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6" name="Freeform 45"/>
            <p:cNvSpPr/>
            <p:nvPr/>
          </p:nvSpPr>
          <p:spPr>
            <a:xfrm>
              <a:off x="184013" y="1198577"/>
              <a:ext cx="434340" cy="222144"/>
            </a:xfrm>
            <a:custGeom>
              <a:avLst/>
              <a:gdLst/>
              <a:ahLst/>
              <a:cxnLst>
                <a:cxn ang="0">
                  <a:pos x="wd2" y="hd2"/>
                </a:cxn>
                <a:cxn ang="5400000">
                  <a:pos x="wd2" y="hd2"/>
                </a:cxn>
                <a:cxn ang="10800000">
                  <a:pos x="wd2" y="hd2"/>
                </a:cxn>
                <a:cxn ang="16200000">
                  <a:pos x="wd2" y="hd2"/>
                </a:cxn>
              </a:cxnLst>
              <a:rect l="0" t="0" r="r" b="b"/>
              <a:pathLst>
                <a:path w="21600" h="21600" extrusionOk="0">
                  <a:moveTo>
                    <a:pt x="330" y="21600"/>
                  </a:moveTo>
                  <a:lnTo>
                    <a:pt x="0" y="20149"/>
                  </a:lnTo>
                  <a:lnTo>
                    <a:pt x="21188" y="0"/>
                  </a:lnTo>
                  <a:lnTo>
                    <a:pt x="21600" y="1451"/>
                  </a:lnTo>
                  <a:lnTo>
                    <a:pt x="33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7" name="Freeform 46"/>
            <p:cNvSpPr/>
            <p:nvPr/>
          </p:nvSpPr>
          <p:spPr>
            <a:xfrm>
              <a:off x="184013" y="1409115"/>
              <a:ext cx="480758" cy="223802"/>
            </a:xfrm>
            <a:custGeom>
              <a:avLst/>
              <a:gdLst/>
              <a:ahLst/>
              <a:cxnLst>
                <a:cxn ang="0">
                  <a:pos x="wd2" y="hd2"/>
                </a:cxn>
                <a:cxn ang="5400000">
                  <a:pos x="wd2" y="hd2"/>
                </a:cxn>
                <a:cxn ang="10800000">
                  <a:pos x="wd2" y="hd2"/>
                </a:cxn>
                <a:cxn ang="16200000">
                  <a:pos x="wd2" y="hd2"/>
                </a:cxn>
              </a:cxnLst>
              <a:rect l="0" t="0" r="r" b="b"/>
              <a:pathLst>
                <a:path w="21600" h="21600" extrusionOk="0">
                  <a:moveTo>
                    <a:pt x="21451" y="21600"/>
                  </a:moveTo>
                  <a:lnTo>
                    <a:pt x="0" y="1600"/>
                  </a:lnTo>
                  <a:lnTo>
                    <a:pt x="298" y="0"/>
                  </a:lnTo>
                  <a:lnTo>
                    <a:pt x="21600" y="20160"/>
                  </a:lnTo>
                  <a:lnTo>
                    <a:pt x="2145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8" name="Freeform 47"/>
            <p:cNvSpPr/>
            <p:nvPr/>
          </p:nvSpPr>
          <p:spPr>
            <a:xfrm>
              <a:off x="673059" y="1558315"/>
              <a:ext cx="1026168" cy="862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6615"/>
                  </a:lnTo>
                  <a:lnTo>
                    <a:pt x="21600" y="0"/>
                  </a:lnTo>
                  <a:lnTo>
                    <a:pt x="21600" y="4985"/>
                  </a:lnTo>
                  <a:lnTo>
                    <a:pt x="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69" name="Freeform 48"/>
            <p:cNvSpPr/>
            <p:nvPr/>
          </p:nvSpPr>
          <p:spPr>
            <a:xfrm>
              <a:off x="1483715" y="1135581"/>
              <a:ext cx="427709" cy="203909"/>
            </a:xfrm>
            <a:custGeom>
              <a:avLst/>
              <a:gdLst/>
              <a:ahLst/>
              <a:cxnLst>
                <a:cxn ang="0">
                  <a:pos x="wd2" y="hd2"/>
                </a:cxn>
                <a:cxn ang="5400000">
                  <a:pos x="wd2" y="hd2"/>
                </a:cxn>
                <a:cxn ang="10800000">
                  <a:pos x="wd2" y="hd2"/>
                </a:cxn>
                <a:cxn ang="16200000">
                  <a:pos x="wd2" y="hd2"/>
                </a:cxn>
              </a:cxnLst>
              <a:rect l="0" t="0" r="r" b="b"/>
              <a:pathLst>
                <a:path w="21600" h="21600" extrusionOk="0">
                  <a:moveTo>
                    <a:pt x="419" y="21600"/>
                  </a:moveTo>
                  <a:lnTo>
                    <a:pt x="0" y="19844"/>
                  </a:lnTo>
                  <a:lnTo>
                    <a:pt x="21181" y="0"/>
                  </a:lnTo>
                  <a:lnTo>
                    <a:pt x="21600" y="1580"/>
                  </a:lnTo>
                  <a:lnTo>
                    <a:pt x="41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0" name="Freeform 49"/>
            <p:cNvSpPr/>
            <p:nvPr/>
          </p:nvSpPr>
          <p:spPr>
            <a:xfrm>
              <a:off x="1233390" y="1322910"/>
              <a:ext cx="258615" cy="86206"/>
            </a:xfrm>
            <a:custGeom>
              <a:avLst/>
              <a:gdLst/>
              <a:ahLst/>
              <a:cxnLst>
                <a:cxn ang="0">
                  <a:pos x="wd2" y="hd2"/>
                </a:cxn>
                <a:cxn ang="5400000">
                  <a:pos x="wd2" y="hd2"/>
                </a:cxn>
                <a:cxn ang="10800000">
                  <a:pos x="wd2" y="hd2"/>
                </a:cxn>
                <a:cxn ang="16200000">
                  <a:pos x="wd2" y="hd2"/>
                </a:cxn>
              </a:cxnLst>
              <a:rect l="0" t="0" r="r" b="b"/>
              <a:pathLst>
                <a:path w="21600" h="21600" extrusionOk="0">
                  <a:moveTo>
                    <a:pt x="277" y="21600"/>
                  </a:moveTo>
                  <a:lnTo>
                    <a:pt x="0" y="17031"/>
                  </a:lnTo>
                  <a:lnTo>
                    <a:pt x="21323" y="0"/>
                  </a:lnTo>
                  <a:lnTo>
                    <a:pt x="21600" y="4154"/>
                  </a:lnTo>
                  <a:lnTo>
                    <a:pt x="277"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1" name="Freeform 50"/>
            <p:cNvSpPr/>
            <p:nvPr/>
          </p:nvSpPr>
          <p:spPr>
            <a:xfrm>
              <a:off x="1871635" y="598459"/>
              <a:ext cx="43104" cy="545413"/>
            </a:xfrm>
            <a:custGeom>
              <a:avLst/>
              <a:gdLst/>
              <a:ahLst/>
              <a:cxnLst>
                <a:cxn ang="0">
                  <a:pos x="wd2" y="hd2"/>
                </a:cxn>
                <a:cxn ang="5400000">
                  <a:pos x="wd2" y="hd2"/>
                </a:cxn>
                <a:cxn ang="10800000">
                  <a:pos x="wd2" y="hd2"/>
                </a:cxn>
                <a:cxn ang="16200000">
                  <a:pos x="wd2" y="hd2"/>
                </a:cxn>
              </a:cxnLst>
              <a:rect l="0" t="0" r="r" b="b"/>
              <a:pathLst>
                <a:path w="21600" h="21600" extrusionOk="0">
                  <a:moveTo>
                    <a:pt x="11631" y="21600"/>
                  </a:moveTo>
                  <a:lnTo>
                    <a:pt x="0" y="0"/>
                  </a:lnTo>
                  <a:lnTo>
                    <a:pt x="9969" y="0"/>
                  </a:lnTo>
                  <a:lnTo>
                    <a:pt x="21600" y="21600"/>
                  </a:lnTo>
                  <a:lnTo>
                    <a:pt x="1163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2" name="Freeform 51"/>
            <p:cNvSpPr/>
            <p:nvPr/>
          </p:nvSpPr>
          <p:spPr>
            <a:xfrm>
              <a:off x="1578209" y="253641"/>
              <a:ext cx="310005" cy="353109"/>
            </a:xfrm>
            <a:custGeom>
              <a:avLst/>
              <a:gdLst/>
              <a:ahLst/>
              <a:cxnLst>
                <a:cxn ang="0">
                  <a:pos x="wd2" y="hd2"/>
                </a:cxn>
                <a:cxn ang="5400000">
                  <a:pos x="wd2" y="hd2"/>
                </a:cxn>
                <a:cxn ang="10800000">
                  <a:pos x="wd2" y="hd2"/>
                </a:cxn>
                <a:cxn ang="16200000">
                  <a:pos x="wd2" y="hd2"/>
                </a:cxn>
              </a:cxnLst>
              <a:rect l="0" t="0" r="r" b="b"/>
              <a:pathLst>
                <a:path w="21600" h="21600" extrusionOk="0">
                  <a:moveTo>
                    <a:pt x="20676" y="21600"/>
                  </a:moveTo>
                  <a:lnTo>
                    <a:pt x="0" y="710"/>
                  </a:lnTo>
                  <a:lnTo>
                    <a:pt x="1040" y="0"/>
                  </a:lnTo>
                  <a:lnTo>
                    <a:pt x="21600" y="20890"/>
                  </a:lnTo>
                  <a:lnTo>
                    <a:pt x="20676"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3" name="Freeform 52"/>
            <p:cNvSpPr/>
            <p:nvPr/>
          </p:nvSpPr>
          <p:spPr>
            <a:xfrm>
              <a:off x="1636231" y="595144"/>
              <a:ext cx="247010" cy="195619"/>
            </a:xfrm>
            <a:custGeom>
              <a:avLst/>
              <a:gdLst/>
              <a:ahLst/>
              <a:cxnLst>
                <a:cxn ang="0">
                  <a:pos x="wd2" y="hd2"/>
                </a:cxn>
                <a:cxn ang="5400000">
                  <a:pos x="wd2" y="hd2"/>
                </a:cxn>
                <a:cxn ang="10800000">
                  <a:pos x="wd2" y="hd2"/>
                </a:cxn>
                <a:cxn ang="16200000">
                  <a:pos x="wd2" y="hd2"/>
                </a:cxn>
              </a:cxnLst>
              <a:rect l="0" t="0" r="r" b="b"/>
              <a:pathLst>
                <a:path w="21600" h="21600" extrusionOk="0">
                  <a:moveTo>
                    <a:pt x="1015" y="21600"/>
                  </a:moveTo>
                  <a:lnTo>
                    <a:pt x="0" y="19953"/>
                  </a:lnTo>
                  <a:lnTo>
                    <a:pt x="20585" y="0"/>
                  </a:lnTo>
                  <a:lnTo>
                    <a:pt x="21600" y="1647"/>
                  </a:lnTo>
                  <a:lnTo>
                    <a:pt x="1015"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4" name="Freeform 53"/>
            <p:cNvSpPr/>
            <p:nvPr/>
          </p:nvSpPr>
          <p:spPr>
            <a:xfrm>
              <a:off x="1385906" y="775842"/>
              <a:ext cx="266904" cy="227117"/>
            </a:xfrm>
            <a:custGeom>
              <a:avLst/>
              <a:gdLst/>
              <a:ahLst/>
              <a:cxnLst>
                <a:cxn ang="0">
                  <a:pos x="wd2" y="hd2"/>
                </a:cxn>
                <a:cxn ang="5400000">
                  <a:pos x="wd2" y="hd2"/>
                </a:cxn>
                <a:cxn ang="10800000">
                  <a:pos x="wd2" y="hd2"/>
                </a:cxn>
                <a:cxn ang="16200000">
                  <a:pos x="wd2" y="hd2"/>
                </a:cxn>
              </a:cxnLst>
              <a:rect l="0" t="0" r="r" b="b"/>
              <a:pathLst>
                <a:path w="21600" h="21600" extrusionOk="0">
                  <a:moveTo>
                    <a:pt x="939" y="21600"/>
                  </a:moveTo>
                  <a:lnTo>
                    <a:pt x="0" y="20496"/>
                  </a:lnTo>
                  <a:lnTo>
                    <a:pt x="20661" y="0"/>
                  </a:lnTo>
                  <a:lnTo>
                    <a:pt x="21600" y="1419"/>
                  </a:lnTo>
                  <a:lnTo>
                    <a:pt x="93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5" name="Freeform 54"/>
            <p:cNvSpPr/>
            <p:nvPr/>
          </p:nvSpPr>
          <p:spPr>
            <a:xfrm>
              <a:off x="974776" y="931673"/>
              <a:ext cx="422735" cy="71286"/>
            </a:xfrm>
            <a:custGeom>
              <a:avLst/>
              <a:gdLst/>
              <a:ahLst/>
              <a:cxnLst>
                <a:cxn ang="0">
                  <a:pos x="wd2" y="hd2"/>
                </a:cxn>
                <a:cxn ang="5400000">
                  <a:pos x="wd2" y="hd2"/>
                </a:cxn>
                <a:cxn ang="10800000">
                  <a:pos x="wd2" y="hd2"/>
                </a:cxn>
                <a:cxn ang="16200000">
                  <a:pos x="wd2" y="hd2"/>
                </a:cxn>
              </a:cxnLst>
              <a:rect l="0" t="0" r="r" b="b"/>
              <a:pathLst>
                <a:path w="21600" h="21600" extrusionOk="0">
                  <a:moveTo>
                    <a:pt x="21431" y="21600"/>
                  </a:moveTo>
                  <a:lnTo>
                    <a:pt x="0" y="5023"/>
                  </a:lnTo>
                  <a:lnTo>
                    <a:pt x="169" y="0"/>
                  </a:lnTo>
                  <a:lnTo>
                    <a:pt x="21600" y="16577"/>
                  </a:lnTo>
                  <a:lnTo>
                    <a:pt x="2143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6" name="Freeform 55"/>
            <p:cNvSpPr/>
            <p:nvPr/>
          </p:nvSpPr>
          <p:spPr>
            <a:xfrm>
              <a:off x="578565" y="934989"/>
              <a:ext cx="396211" cy="563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5247"/>
                  </a:lnTo>
                  <a:lnTo>
                    <a:pt x="21600" y="0"/>
                  </a:lnTo>
                  <a:lnTo>
                    <a:pt x="21600" y="7624"/>
                  </a:lnTo>
                  <a:lnTo>
                    <a:pt x="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7" name="Freeform 56"/>
            <p:cNvSpPr/>
            <p:nvPr/>
          </p:nvSpPr>
          <p:spPr>
            <a:xfrm>
              <a:off x="61337" y="822260"/>
              <a:ext cx="522202" cy="172410"/>
            </a:xfrm>
            <a:custGeom>
              <a:avLst/>
              <a:gdLst/>
              <a:ahLst/>
              <a:cxnLst>
                <a:cxn ang="0">
                  <a:pos x="wd2" y="hd2"/>
                </a:cxn>
                <a:cxn ang="5400000">
                  <a:pos x="wd2" y="hd2"/>
                </a:cxn>
                <a:cxn ang="10800000">
                  <a:pos x="wd2" y="hd2"/>
                </a:cxn>
                <a:cxn ang="16200000">
                  <a:pos x="wd2" y="hd2"/>
                </a:cxn>
              </a:cxnLst>
              <a:rect l="0" t="0" r="r" b="b"/>
              <a:pathLst>
                <a:path w="21600" h="21600" extrusionOk="0">
                  <a:moveTo>
                    <a:pt x="21257" y="21600"/>
                  </a:moveTo>
                  <a:lnTo>
                    <a:pt x="0" y="1869"/>
                  </a:lnTo>
                  <a:lnTo>
                    <a:pt x="343" y="0"/>
                  </a:lnTo>
                  <a:lnTo>
                    <a:pt x="21600" y="19523"/>
                  </a:lnTo>
                  <a:lnTo>
                    <a:pt x="21257"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8" name="Freeform 57"/>
            <p:cNvSpPr/>
            <p:nvPr/>
          </p:nvSpPr>
          <p:spPr>
            <a:xfrm>
              <a:off x="328241" y="983065"/>
              <a:ext cx="247010" cy="77917"/>
            </a:xfrm>
            <a:custGeom>
              <a:avLst/>
              <a:gdLst/>
              <a:ahLst/>
              <a:cxnLst>
                <a:cxn ang="0">
                  <a:pos x="wd2" y="hd2"/>
                </a:cxn>
                <a:cxn ang="5400000">
                  <a:pos x="wd2" y="hd2"/>
                </a:cxn>
                <a:cxn ang="10800000">
                  <a:pos x="wd2" y="hd2"/>
                </a:cxn>
                <a:cxn ang="16200000">
                  <a:pos x="wd2" y="hd2"/>
                </a:cxn>
              </a:cxnLst>
              <a:rect l="0" t="0" r="r" b="b"/>
              <a:pathLst>
                <a:path w="21600" h="21600" extrusionOk="0">
                  <a:moveTo>
                    <a:pt x="725" y="21600"/>
                  </a:moveTo>
                  <a:lnTo>
                    <a:pt x="0" y="16085"/>
                  </a:lnTo>
                  <a:lnTo>
                    <a:pt x="21310" y="0"/>
                  </a:lnTo>
                  <a:lnTo>
                    <a:pt x="21600" y="4136"/>
                  </a:lnTo>
                  <a:lnTo>
                    <a:pt x="725"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79" name="Freeform 58"/>
            <p:cNvSpPr/>
            <p:nvPr/>
          </p:nvSpPr>
          <p:spPr>
            <a:xfrm>
              <a:off x="610064" y="986381"/>
              <a:ext cx="784131" cy="2188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0" y="21600"/>
                    <a:pt x="0" y="21600"/>
                  </a:cubicBezTo>
                  <a:cubicBezTo>
                    <a:pt x="108" y="20829"/>
                    <a:pt x="108" y="20829"/>
                    <a:pt x="108" y="20829"/>
                  </a:cubicBezTo>
                  <a:cubicBezTo>
                    <a:pt x="108" y="20057"/>
                    <a:pt x="108" y="20057"/>
                    <a:pt x="108" y="20057"/>
                  </a:cubicBezTo>
                  <a:cubicBezTo>
                    <a:pt x="648" y="19671"/>
                    <a:pt x="15660" y="5400"/>
                    <a:pt x="21492" y="0"/>
                  </a:cubicBezTo>
                  <a:cubicBezTo>
                    <a:pt x="21600" y="1543"/>
                    <a:pt x="21600" y="1543"/>
                    <a:pt x="21600" y="1543"/>
                  </a:cubicBezTo>
                  <a:cubicBezTo>
                    <a:pt x="1944" y="20443"/>
                    <a:pt x="216" y="21600"/>
                    <a:pt x="0" y="21600"/>
                  </a:cubicBez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0" name="Freeform 59"/>
            <p:cNvSpPr/>
            <p:nvPr/>
          </p:nvSpPr>
          <p:spPr>
            <a:xfrm>
              <a:off x="610064" y="939963"/>
              <a:ext cx="373001" cy="270220"/>
            </a:xfrm>
            <a:custGeom>
              <a:avLst/>
              <a:gdLst/>
              <a:ahLst/>
              <a:cxnLst>
                <a:cxn ang="0">
                  <a:pos x="wd2" y="hd2"/>
                </a:cxn>
                <a:cxn ang="5400000">
                  <a:pos x="wd2" y="hd2"/>
                </a:cxn>
                <a:cxn ang="10800000">
                  <a:pos x="wd2" y="hd2"/>
                </a:cxn>
                <a:cxn ang="16200000">
                  <a:pos x="wd2" y="hd2"/>
                </a:cxn>
              </a:cxnLst>
              <a:rect l="0" t="0" r="r" b="b"/>
              <a:pathLst>
                <a:path w="21600" h="21600" extrusionOk="0">
                  <a:moveTo>
                    <a:pt x="672" y="21600"/>
                  </a:moveTo>
                  <a:lnTo>
                    <a:pt x="0" y="20275"/>
                  </a:lnTo>
                  <a:lnTo>
                    <a:pt x="20928" y="0"/>
                  </a:lnTo>
                  <a:lnTo>
                    <a:pt x="21600" y="1193"/>
                  </a:lnTo>
                  <a:lnTo>
                    <a:pt x="672"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1" name="Freeform 60"/>
            <p:cNvSpPr/>
            <p:nvPr/>
          </p:nvSpPr>
          <p:spPr>
            <a:xfrm>
              <a:off x="986380" y="775842"/>
              <a:ext cx="654824" cy="164122"/>
            </a:xfrm>
            <a:custGeom>
              <a:avLst/>
              <a:gdLst/>
              <a:ahLst/>
              <a:cxnLst>
                <a:cxn ang="0">
                  <a:pos x="wd2" y="hd2"/>
                </a:cxn>
                <a:cxn ang="5400000">
                  <a:pos x="wd2" y="hd2"/>
                </a:cxn>
                <a:cxn ang="10800000">
                  <a:pos x="wd2" y="hd2"/>
                </a:cxn>
                <a:cxn ang="16200000">
                  <a:pos x="wd2" y="hd2"/>
                </a:cxn>
              </a:cxnLst>
              <a:rect l="0" t="0" r="r" b="b"/>
              <a:pathLst>
                <a:path w="21600" h="21600" extrusionOk="0">
                  <a:moveTo>
                    <a:pt x="109" y="21600"/>
                  </a:moveTo>
                  <a:lnTo>
                    <a:pt x="0" y="18982"/>
                  </a:lnTo>
                  <a:lnTo>
                    <a:pt x="21436" y="0"/>
                  </a:lnTo>
                  <a:lnTo>
                    <a:pt x="21600" y="2400"/>
                  </a:lnTo>
                  <a:lnTo>
                    <a:pt x="10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2" name="Freeform 61"/>
            <p:cNvSpPr/>
            <p:nvPr/>
          </p:nvSpPr>
          <p:spPr>
            <a:xfrm>
              <a:off x="1385906" y="997985"/>
              <a:ext cx="114387" cy="329900"/>
            </a:xfrm>
            <a:custGeom>
              <a:avLst/>
              <a:gdLst/>
              <a:ahLst/>
              <a:cxnLst>
                <a:cxn ang="0">
                  <a:pos x="wd2" y="hd2"/>
                </a:cxn>
                <a:cxn ang="5400000">
                  <a:pos x="wd2" y="hd2"/>
                </a:cxn>
                <a:cxn ang="10800000">
                  <a:pos x="wd2" y="hd2"/>
                </a:cxn>
                <a:cxn ang="16200000">
                  <a:pos x="wd2" y="hd2"/>
                </a:cxn>
              </a:cxnLst>
              <a:rect l="0" t="0" r="r" b="b"/>
              <a:pathLst>
                <a:path w="21600" h="21600" extrusionOk="0">
                  <a:moveTo>
                    <a:pt x="18470" y="21600"/>
                  </a:moveTo>
                  <a:lnTo>
                    <a:pt x="0" y="326"/>
                  </a:lnTo>
                  <a:lnTo>
                    <a:pt x="3757" y="0"/>
                  </a:lnTo>
                  <a:lnTo>
                    <a:pt x="21600" y="21274"/>
                  </a:lnTo>
                  <a:lnTo>
                    <a:pt x="1847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3" name="Freeform 62"/>
            <p:cNvSpPr/>
            <p:nvPr/>
          </p:nvSpPr>
          <p:spPr>
            <a:xfrm>
              <a:off x="1210181" y="520543"/>
              <a:ext cx="664771" cy="86206"/>
            </a:xfrm>
            <a:custGeom>
              <a:avLst/>
              <a:gdLst/>
              <a:ahLst/>
              <a:cxnLst>
                <a:cxn ang="0">
                  <a:pos x="wd2" y="hd2"/>
                </a:cxn>
                <a:cxn ang="5400000">
                  <a:pos x="wd2" y="hd2"/>
                </a:cxn>
                <a:cxn ang="10800000">
                  <a:pos x="wd2" y="hd2"/>
                </a:cxn>
                <a:cxn ang="16200000">
                  <a:pos x="wd2" y="hd2"/>
                </a:cxn>
              </a:cxnLst>
              <a:rect l="0" t="0" r="r" b="b"/>
              <a:pathLst>
                <a:path w="21600" h="21600" extrusionOk="0">
                  <a:moveTo>
                    <a:pt x="21492" y="21600"/>
                  </a:moveTo>
                  <a:lnTo>
                    <a:pt x="0" y="4985"/>
                  </a:lnTo>
                  <a:lnTo>
                    <a:pt x="0" y="0"/>
                  </a:lnTo>
                  <a:lnTo>
                    <a:pt x="21600" y="17862"/>
                  </a:lnTo>
                  <a:lnTo>
                    <a:pt x="21492"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4" name="Freeform 63"/>
            <p:cNvSpPr/>
            <p:nvPr/>
          </p:nvSpPr>
          <p:spPr>
            <a:xfrm>
              <a:off x="1205207" y="253641"/>
              <a:ext cx="384607" cy="278508"/>
            </a:xfrm>
            <a:custGeom>
              <a:avLst/>
              <a:gdLst/>
              <a:ahLst/>
              <a:cxnLst>
                <a:cxn ang="0">
                  <a:pos x="wd2" y="hd2"/>
                </a:cxn>
                <a:cxn ang="5400000">
                  <a:pos x="wd2" y="hd2"/>
                </a:cxn>
                <a:cxn ang="10800000">
                  <a:pos x="wd2" y="hd2"/>
                </a:cxn>
                <a:cxn ang="16200000">
                  <a:pos x="wd2" y="hd2"/>
                </a:cxn>
              </a:cxnLst>
              <a:rect l="0" t="0" r="r" b="b"/>
              <a:pathLst>
                <a:path w="21600" h="21600" extrusionOk="0">
                  <a:moveTo>
                    <a:pt x="652" y="21600"/>
                  </a:moveTo>
                  <a:lnTo>
                    <a:pt x="0" y="20700"/>
                  </a:lnTo>
                  <a:lnTo>
                    <a:pt x="20948" y="0"/>
                  </a:lnTo>
                  <a:lnTo>
                    <a:pt x="21600" y="1286"/>
                  </a:lnTo>
                  <a:lnTo>
                    <a:pt x="652"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5" name="Freeform 64"/>
            <p:cNvSpPr/>
            <p:nvPr/>
          </p:nvSpPr>
          <p:spPr>
            <a:xfrm>
              <a:off x="54706" y="411130"/>
              <a:ext cx="184014" cy="419420"/>
            </a:xfrm>
            <a:custGeom>
              <a:avLst/>
              <a:gdLst/>
              <a:ahLst/>
              <a:cxnLst>
                <a:cxn ang="0">
                  <a:pos x="wd2" y="hd2"/>
                </a:cxn>
                <a:cxn ang="5400000">
                  <a:pos x="wd2" y="hd2"/>
                </a:cxn>
                <a:cxn ang="10800000">
                  <a:pos x="wd2" y="hd2"/>
                </a:cxn>
                <a:cxn ang="16200000">
                  <a:pos x="wd2" y="hd2"/>
                </a:cxn>
              </a:cxnLst>
              <a:rect l="0" t="0" r="r" b="b"/>
              <a:pathLst>
                <a:path w="21600" h="21600" extrusionOk="0">
                  <a:moveTo>
                    <a:pt x="1751" y="21600"/>
                  </a:moveTo>
                  <a:lnTo>
                    <a:pt x="0" y="21173"/>
                  </a:lnTo>
                  <a:lnTo>
                    <a:pt x="19265" y="0"/>
                  </a:lnTo>
                  <a:lnTo>
                    <a:pt x="21600" y="427"/>
                  </a:lnTo>
                  <a:lnTo>
                    <a:pt x="175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6" name="Freeform 65"/>
            <p:cNvSpPr/>
            <p:nvPr/>
          </p:nvSpPr>
          <p:spPr>
            <a:xfrm>
              <a:off x="230431" y="402841"/>
              <a:ext cx="286797" cy="399527"/>
            </a:xfrm>
            <a:custGeom>
              <a:avLst/>
              <a:gdLst/>
              <a:ahLst/>
              <a:cxnLst>
                <a:cxn ang="0">
                  <a:pos x="wd2" y="hd2"/>
                </a:cxn>
                <a:cxn ang="5400000">
                  <a:pos x="wd2" y="hd2"/>
                </a:cxn>
                <a:cxn ang="10800000">
                  <a:pos x="wd2" y="hd2"/>
                </a:cxn>
                <a:cxn ang="16200000">
                  <a:pos x="wd2" y="hd2"/>
                </a:cxn>
              </a:cxnLst>
              <a:rect l="0" t="0" r="r" b="b"/>
              <a:pathLst>
                <a:path w="21600" h="21600" extrusionOk="0">
                  <a:moveTo>
                    <a:pt x="20351" y="21600"/>
                  </a:moveTo>
                  <a:lnTo>
                    <a:pt x="0" y="627"/>
                  </a:lnTo>
                  <a:lnTo>
                    <a:pt x="1124" y="0"/>
                  </a:lnTo>
                  <a:lnTo>
                    <a:pt x="21600" y="20973"/>
                  </a:lnTo>
                  <a:lnTo>
                    <a:pt x="2035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7" name="Freeform 66"/>
            <p:cNvSpPr/>
            <p:nvPr/>
          </p:nvSpPr>
          <p:spPr>
            <a:xfrm>
              <a:off x="517228" y="782473"/>
              <a:ext cx="472468" cy="165779"/>
            </a:xfrm>
            <a:custGeom>
              <a:avLst/>
              <a:gdLst/>
              <a:ahLst/>
              <a:cxnLst>
                <a:cxn ang="0">
                  <a:pos x="wd2" y="hd2"/>
                </a:cxn>
                <a:cxn ang="5400000">
                  <a:pos x="wd2" y="hd2"/>
                </a:cxn>
                <a:cxn ang="10800000">
                  <a:pos x="wd2" y="hd2"/>
                </a:cxn>
                <a:cxn ang="16200000">
                  <a:pos x="wd2" y="hd2"/>
                </a:cxn>
              </a:cxnLst>
              <a:rect l="0" t="0" r="r" b="b"/>
              <a:pathLst>
                <a:path w="21600" h="21600" extrusionOk="0">
                  <a:moveTo>
                    <a:pt x="21448" y="21600"/>
                  </a:moveTo>
                  <a:lnTo>
                    <a:pt x="0" y="2160"/>
                  </a:lnTo>
                  <a:lnTo>
                    <a:pt x="152" y="0"/>
                  </a:lnTo>
                  <a:lnTo>
                    <a:pt x="21600" y="19008"/>
                  </a:lnTo>
                  <a:lnTo>
                    <a:pt x="21448"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8" name="Freeform 67"/>
            <p:cNvSpPr/>
            <p:nvPr/>
          </p:nvSpPr>
          <p:spPr>
            <a:xfrm>
              <a:off x="503965" y="787447"/>
              <a:ext cx="79575" cy="198935"/>
            </a:xfrm>
            <a:custGeom>
              <a:avLst/>
              <a:gdLst/>
              <a:ahLst/>
              <a:cxnLst>
                <a:cxn ang="0">
                  <a:pos x="wd2" y="hd2"/>
                </a:cxn>
                <a:cxn ang="5400000">
                  <a:pos x="wd2" y="hd2"/>
                </a:cxn>
                <a:cxn ang="10800000">
                  <a:pos x="wd2" y="hd2"/>
                </a:cxn>
                <a:cxn ang="16200000">
                  <a:pos x="wd2" y="hd2"/>
                </a:cxn>
              </a:cxnLst>
              <a:rect l="0" t="0" r="r" b="b"/>
              <a:pathLst>
                <a:path w="21600" h="21600" extrusionOk="0">
                  <a:moveTo>
                    <a:pt x="17100" y="21600"/>
                  </a:moveTo>
                  <a:lnTo>
                    <a:pt x="0" y="720"/>
                  </a:lnTo>
                  <a:lnTo>
                    <a:pt x="5400" y="0"/>
                  </a:lnTo>
                  <a:lnTo>
                    <a:pt x="21600" y="21240"/>
                  </a:lnTo>
                  <a:lnTo>
                    <a:pt x="1710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89" name="Freeform 68"/>
            <p:cNvSpPr/>
            <p:nvPr/>
          </p:nvSpPr>
          <p:spPr>
            <a:xfrm>
              <a:off x="319951" y="782473"/>
              <a:ext cx="200592" cy="275193"/>
            </a:xfrm>
            <a:custGeom>
              <a:avLst/>
              <a:gdLst/>
              <a:ahLst/>
              <a:cxnLst>
                <a:cxn ang="0">
                  <a:pos x="wd2" y="hd2"/>
                </a:cxn>
                <a:cxn ang="5400000">
                  <a:pos x="wd2" y="hd2"/>
                </a:cxn>
                <a:cxn ang="10800000">
                  <a:pos x="wd2" y="hd2"/>
                </a:cxn>
                <a:cxn ang="16200000">
                  <a:pos x="wd2" y="hd2"/>
                </a:cxn>
              </a:cxnLst>
              <a:rect l="0" t="0" r="r" b="b"/>
              <a:pathLst>
                <a:path w="21600" h="21600" extrusionOk="0">
                  <a:moveTo>
                    <a:pt x="1785" y="21600"/>
                  </a:moveTo>
                  <a:lnTo>
                    <a:pt x="0" y="20689"/>
                  </a:lnTo>
                  <a:lnTo>
                    <a:pt x="19815" y="0"/>
                  </a:lnTo>
                  <a:lnTo>
                    <a:pt x="21600" y="911"/>
                  </a:lnTo>
                  <a:lnTo>
                    <a:pt x="1785"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0" name="Freeform 69"/>
            <p:cNvSpPr/>
            <p:nvPr/>
          </p:nvSpPr>
          <p:spPr>
            <a:xfrm>
              <a:off x="218827" y="155831"/>
              <a:ext cx="328242" cy="266905"/>
            </a:xfrm>
            <a:custGeom>
              <a:avLst/>
              <a:gdLst/>
              <a:ahLst/>
              <a:cxnLst>
                <a:cxn ang="0">
                  <a:pos x="wd2" y="hd2"/>
                </a:cxn>
                <a:cxn ang="5400000">
                  <a:pos x="wd2" y="hd2"/>
                </a:cxn>
                <a:cxn ang="10800000">
                  <a:pos x="wd2" y="hd2"/>
                </a:cxn>
                <a:cxn ang="16200000">
                  <a:pos x="wd2" y="hd2"/>
                </a:cxn>
              </a:cxnLst>
              <a:rect l="0" t="0" r="r" b="b"/>
              <a:pathLst>
                <a:path w="21600" h="21600" extrusionOk="0">
                  <a:moveTo>
                    <a:pt x="764" y="21600"/>
                  </a:moveTo>
                  <a:lnTo>
                    <a:pt x="0" y="20258"/>
                  </a:lnTo>
                  <a:lnTo>
                    <a:pt x="20836" y="0"/>
                  </a:lnTo>
                  <a:lnTo>
                    <a:pt x="21600" y="939"/>
                  </a:lnTo>
                  <a:lnTo>
                    <a:pt x="764"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1" name="Freeform 70"/>
            <p:cNvSpPr/>
            <p:nvPr/>
          </p:nvSpPr>
          <p:spPr>
            <a:xfrm>
              <a:off x="528832" y="155831"/>
              <a:ext cx="344820" cy="416105"/>
            </a:xfrm>
            <a:custGeom>
              <a:avLst/>
              <a:gdLst/>
              <a:ahLst/>
              <a:cxnLst>
                <a:cxn ang="0">
                  <a:pos x="wd2" y="hd2"/>
                </a:cxn>
                <a:cxn ang="5400000">
                  <a:pos x="wd2" y="hd2"/>
                </a:cxn>
                <a:cxn ang="10800000">
                  <a:pos x="wd2" y="hd2"/>
                </a:cxn>
                <a:cxn ang="16200000">
                  <a:pos x="wd2" y="hd2"/>
                </a:cxn>
              </a:cxnLst>
              <a:rect l="0" t="0" r="r" b="b"/>
              <a:pathLst>
                <a:path w="21600" h="21600" extrusionOk="0">
                  <a:moveTo>
                    <a:pt x="20769" y="21600"/>
                  </a:moveTo>
                  <a:lnTo>
                    <a:pt x="0" y="602"/>
                  </a:lnTo>
                  <a:lnTo>
                    <a:pt x="935" y="0"/>
                  </a:lnTo>
                  <a:lnTo>
                    <a:pt x="21600" y="20998"/>
                  </a:lnTo>
                  <a:lnTo>
                    <a:pt x="2076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2" name="Freeform 71"/>
            <p:cNvSpPr/>
            <p:nvPr/>
          </p:nvSpPr>
          <p:spPr>
            <a:xfrm>
              <a:off x="503965" y="552042"/>
              <a:ext cx="364714" cy="242037"/>
            </a:xfrm>
            <a:custGeom>
              <a:avLst/>
              <a:gdLst/>
              <a:ahLst/>
              <a:cxnLst>
                <a:cxn ang="0">
                  <a:pos x="wd2" y="hd2"/>
                </a:cxn>
                <a:cxn ang="5400000">
                  <a:pos x="wd2" y="hd2"/>
                </a:cxn>
                <a:cxn ang="10800000">
                  <a:pos x="wd2" y="hd2"/>
                </a:cxn>
                <a:cxn ang="16200000">
                  <a:pos x="wd2" y="hd2"/>
                </a:cxn>
              </a:cxnLst>
              <a:rect l="0" t="0" r="r" b="b"/>
              <a:pathLst>
                <a:path w="21600" h="21600" extrusionOk="0">
                  <a:moveTo>
                    <a:pt x="785" y="21600"/>
                  </a:moveTo>
                  <a:lnTo>
                    <a:pt x="0" y="20268"/>
                  </a:lnTo>
                  <a:lnTo>
                    <a:pt x="21109" y="0"/>
                  </a:lnTo>
                  <a:lnTo>
                    <a:pt x="21600" y="1332"/>
                  </a:lnTo>
                  <a:lnTo>
                    <a:pt x="785"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3" name="Freeform 72"/>
            <p:cNvSpPr/>
            <p:nvPr/>
          </p:nvSpPr>
          <p:spPr>
            <a:xfrm>
              <a:off x="66311" y="782473"/>
              <a:ext cx="445944" cy="4807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662"/>
                  </a:lnTo>
                  <a:lnTo>
                    <a:pt x="21600" y="0"/>
                  </a:lnTo>
                  <a:lnTo>
                    <a:pt x="21600" y="7448"/>
                  </a:lnTo>
                  <a:lnTo>
                    <a:pt x="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4" name="Freeform 73"/>
            <p:cNvSpPr/>
            <p:nvPr/>
          </p:nvSpPr>
          <p:spPr>
            <a:xfrm>
              <a:off x="865362" y="517228"/>
              <a:ext cx="348136" cy="49734"/>
            </a:xfrm>
            <a:custGeom>
              <a:avLst/>
              <a:gdLst/>
              <a:ahLst/>
              <a:cxnLst>
                <a:cxn ang="0">
                  <a:pos x="wd2" y="hd2"/>
                </a:cxn>
                <a:cxn ang="5400000">
                  <a:pos x="wd2" y="hd2"/>
                </a:cxn>
                <a:cxn ang="10800000">
                  <a:pos x="wd2" y="hd2"/>
                </a:cxn>
                <a:cxn ang="16200000">
                  <a:pos x="wd2" y="hd2"/>
                </a:cxn>
              </a:cxnLst>
              <a:rect l="0" t="0" r="r" b="b"/>
              <a:pathLst>
                <a:path w="21600" h="21600" extrusionOk="0">
                  <a:moveTo>
                    <a:pt x="206" y="21600"/>
                  </a:moveTo>
                  <a:lnTo>
                    <a:pt x="0" y="13680"/>
                  </a:lnTo>
                  <a:lnTo>
                    <a:pt x="21600" y="0"/>
                  </a:lnTo>
                  <a:lnTo>
                    <a:pt x="21600" y="7920"/>
                  </a:lnTo>
                  <a:lnTo>
                    <a:pt x="206"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5" name="Freeform 74"/>
            <p:cNvSpPr/>
            <p:nvPr/>
          </p:nvSpPr>
          <p:spPr>
            <a:xfrm>
              <a:off x="1075900" y="38129"/>
              <a:ext cx="510598" cy="232091"/>
            </a:xfrm>
            <a:custGeom>
              <a:avLst/>
              <a:gdLst/>
              <a:ahLst/>
              <a:cxnLst>
                <a:cxn ang="0">
                  <a:pos x="wd2" y="hd2"/>
                </a:cxn>
                <a:cxn ang="5400000">
                  <a:pos x="wd2" y="hd2"/>
                </a:cxn>
                <a:cxn ang="10800000">
                  <a:pos x="wd2" y="hd2"/>
                </a:cxn>
                <a:cxn ang="16200000">
                  <a:pos x="wd2" y="hd2"/>
                </a:cxn>
              </a:cxnLst>
              <a:rect l="0" t="0" r="r" b="b"/>
              <a:pathLst>
                <a:path w="21600" h="21600" extrusionOk="0">
                  <a:moveTo>
                    <a:pt x="21249" y="21600"/>
                  </a:moveTo>
                  <a:lnTo>
                    <a:pt x="0" y="1543"/>
                  </a:lnTo>
                  <a:lnTo>
                    <a:pt x="351" y="0"/>
                  </a:lnTo>
                  <a:lnTo>
                    <a:pt x="21600" y="19749"/>
                  </a:lnTo>
                  <a:lnTo>
                    <a:pt x="2124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6" name="Freeform 75"/>
            <p:cNvSpPr/>
            <p:nvPr/>
          </p:nvSpPr>
          <p:spPr>
            <a:xfrm>
              <a:off x="532147" y="38129"/>
              <a:ext cx="548727" cy="129308"/>
            </a:xfrm>
            <a:custGeom>
              <a:avLst/>
              <a:gdLst/>
              <a:ahLst/>
              <a:cxnLst>
                <a:cxn ang="0">
                  <a:pos x="wd2" y="hd2"/>
                </a:cxn>
                <a:cxn ang="5400000">
                  <a:pos x="wd2" y="hd2"/>
                </a:cxn>
                <a:cxn ang="10800000">
                  <a:pos x="wd2" y="hd2"/>
                </a:cxn>
                <a:cxn ang="16200000">
                  <a:pos x="wd2" y="hd2"/>
                </a:cxn>
              </a:cxnLst>
              <a:rect l="0" t="0" r="r" b="b"/>
              <a:pathLst>
                <a:path w="21600" h="21600" extrusionOk="0">
                  <a:moveTo>
                    <a:pt x="131" y="21600"/>
                  </a:moveTo>
                  <a:lnTo>
                    <a:pt x="0" y="18554"/>
                  </a:lnTo>
                  <a:lnTo>
                    <a:pt x="21404" y="0"/>
                  </a:lnTo>
                  <a:lnTo>
                    <a:pt x="21600" y="3323"/>
                  </a:lnTo>
                  <a:lnTo>
                    <a:pt x="13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7" name="Freeform 76"/>
            <p:cNvSpPr/>
            <p:nvPr/>
          </p:nvSpPr>
          <p:spPr>
            <a:xfrm>
              <a:off x="1069269" y="46417"/>
              <a:ext cx="155833" cy="482417"/>
            </a:xfrm>
            <a:custGeom>
              <a:avLst/>
              <a:gdLst/>
              <a:ahLst/>
              <a:cxnLst>
                <a:cxn ang="0">
                  <a:pos x="wd2" y="hd2"/>
                </a:cxn>
                <a:cxn ang="5400000">
                  <a:pos x="wd2" y="hd2"/>
                </a:cxn>
                <a:cxn ang="10800000">
                  <a:pos x="wd2" y="hd2"/>
                </a:cxn>
                <a:cxn ang="16200000">
                  <a:pos x="wd2" y="hd2"/>
                </a:cxn>
              </a:cxnLst>
              <a:rect l="0" t="0" r="r" b="b"/>
              <a:pathLst>
                <a:path w="21600" h="21600" extrusionOk="0">
                  <a:moveTo>
                    <a:pt x="18843" y="21600"/>
                  </a:moveTo>
                  <a:lnTo>
                    <a:pt x="0" y="148"/>
                  </a:lnTo>
                  <a:lnTo>
                    <a:pt x="2528" y="0"/>
                  </a:lnTo>
                  <a:lnTo>
                    <a:pt x="21600" y="21377"/>
                  </a:lnTo>
                  <a:lnTo>
                    <a:pt x="18843"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8" name="Freeform 77"/>
            <p:cNvSpPr/>
            <p:nvPr/>
          </p:nvSpPr>
          <p:spPr>
            <a:xfrm>
              <a:off x="848784" y="54707"/>
              <a:ext cx="235406" cy="505625"/>
            </a:xfrm>
            <a:custGeom>
              <a:avLst/>
              <a:gdLst/>
              <a:ahLst/>
              <a:cxnLst>
                <a:cxn ang="0">
                  <a:pos x="wd2" y="hd2"/>
                </a:cxn>
                <a:cxn ang="5400000">
                  <a:pos x="wd2" y="hd2"/>
                </a:cxn>
                <a:cxn ang="10800000">
                  <a:pos x="wd2" y="hd2"/>
                </a:cxn>
                <a:cxn ang="16200000">
                  <a:pos x="wd2" y="hd2"/>
                </a:cxn>
              </a:cxnLst>
              <a:rect l="0" t="0" r="r" b="b"/>
              <a:pathLst>
                <a:path w="21600" h="21600" extrusionOk="0">
                  <a:moveTo>
                    <a:pt x="1521" y="21600"/>
                  </a:moveTo>
                  <a:lnTo>
                    <a:pt x="0" y="21246"/>
                  </a:lnTo>
                  <a:lnTo>
                    <a:pt x="19775" y="0"/>
                  </a:lnTo>
                  <a:lnTo>
                    <a:pt x="21600" y="354"/>
                  </a:lnTo>
                  <a:lnTo>
                    <a:pt x="1521"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199" name="Freeform 78"/>
            <p:cNvSpPr/>
            <p:nvPr/>
          </p:nvSpPr>
          <p:spPr>
            <a:xfrm>
              <a:off x="497334" y="160805"/>
              <a:ext cx="46419" cy="61835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0" y="21600"/>
                  </a:lnTo>
                  <a:lnTo>
                    <a:pt x="12343" y="0"/>
                  </a:lnTo>
                  <a:lnTo>
                    <a:pt x="21600" y="0"/>
                  </a:lnTo>
                  <a:lnTo>
                    <a:pt x="9257"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0" name="Freeform 79"/>
            <p:cNvSpPr/>
            <p:nvPr/>
          </p:nvSpPr>
          <p:spPr>
            <a:xfrm>
              <a:off x="1205207" y="523859"/>
              <a:ext cx="200592" cy="467496"/>
            </a:xfrm>
            <a:custGeom>
              <a:avLst/>
              <a:gdLst/>
              <a:ahLst/>
              <a:cxnLst>
                <a:cxn ang="0">
                  <a:pos x="wd2" y="hd2"/>
                </a:cxn>
                <a:cxn ang="5400000">
                  <a:pos x="wd2" y="hd2"/>
                </a:cxn>
                <a:cxn ang="10800000">
                  <a:pos x="wd2" y="hd2"/>
                </a:cxn>
                <a:cxn ang="16200000">
                  <a:pos x="wd2" y="hd2"/>
                </a:cxn>
              </a:cxnLst>
              <a:rect l="0" t="0" r="r" b="b"/>
              <a:pathLst>
                <a:path w="21600" h="21600" extrusionOk="0">
                  <a:moveTo>
                    <a:pt x="19458" y="21600"/>
                  </a:moveTo>
                  <a:lnTo>
                    <a:pt x="0" y="230"/>
                  </a:lnTo>
                  <a:lnTo>
                    <a:pt x="2142" y="0"/>
                  </a:lnTo>
                  <a:lnTo>
                    <a:pt x="21600" y="21217"/>
                  </a:lnTo>
                  <a:lnTo>
                    <a:pt x="19458"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1" name="Freeform 80"/>
            <p:cNvSpPr/>
            <p:nvPr/>
          </p:nvSpPr>
          <p:spPr>
            <a:xfrm>
              <a:off x="860388" y="555357"/>
              <a:ext cx="122677" cy="373003"/>
            </a:xfrm>
            <a:custGeom>
              <a:avLst/>
              <a:gdLst/>
              <a:ahLst/>
              <a:cxnLst>
                <a:cxn ang="0">
                  <a:pos x="wd2" y="hd2"/>
                </a:cxn>
                <a:cxn ang="5400000">
                  <a:pos x="wd2" y="hd2"/>
                </a:cxn>
                <a:cxn ang="10800000">
                  <a:pos x="wd2" y="hd2"/>
                </a:cxn>
                <a:cxn ang="16200000">
                  <a:pos x="wd2" y="hd2"/>
                </a:cxn>
              </a:cxnLst>
              <a:rect l="0" t="0" r="r" b="b"/>
              <a:pathLst>
                <a:path w="21600" h="21600" extrusionOk="0">
                  <a:moveTo>
                    <a:pt x="18097" y="21600"/>
                  </a:moveTo>
                  <a:lnTo>
                    <a:pt x="0" y="480"/>
                  </a:lnTo>
                  <a:lnTo>
                    <a:pt x="3503" y="0"/>
                  </a:lnTo>
                  <a:lnTo>
                    <a:pt x="21600" y="21312"/>
                  </a:lnTo>
                  <a:lnTo>
                    <a:pt x="18097"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2" name="Freeform 81"/>
            <p:cNvSpPr/>
            <p:nvPr/>
          </p:nvSpPr>
          <p:spPr>
            <a:xfrm>
              <a:off x="971460" y="528833"/>
              <a:ext cx="245353" cy="411131"/>
            </a:xfrm>
            <a:custGeom>
              <a:avLst/>
              <a:gdLst/>
              <a:ahLst/>
              <a:cxnLst>
                <a:cxn ang="0">
                  <a:pos x="wd2" y="hd2"/>
                </a:cxn>
                <a:cxn ang="5400000">
                  <a:pos x="wd2" y="hd2"/>
                </a:cxn>
                <a:cxn ang="10800000">
                  <a:pos x="wd2" y="hd2"/>
                </a:cxn>
                <a:cxn ang="16200000">
                  <a:pos x="wd2" y="hd2"/>
                </a:cxn>
              </a:cxnLst>
              <a:rect l="0" t="0" r="r" b="b"/>
              <a:pathLst>
                <a:path w="21600" h="21600" extrusionOk="0">
                  <a:moveTo>
                    <a:pt x="1314" y="21600"/>
                  </a:moveTo>
                  <a:lnTo>
                    <a:pt x="0" y="21165"/>
                  </a:lnTo>
                  <a:lnTo>
                    <a:pt x="20286" y="0"/>
                  </a:lnTo>
                  <a:lnTo>
                    <a:pt x="21600" y="610"/>
                  </a:lnTo>
                  <a:lnTo>
                    <a:pt x="1314"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3" name="Freeform 82"/>
            <p:cNvSpPr/>
            <p:nvPr/>
          </p:nvSpPr>
          <p:spPr>
            <a:xfrm>
              <a:off x="1221785" y="520543"/>
              <a:ext cx="422735" cy="266905"/>
            </a:xfrm>
            <a:custGeom>
              <a:avLst/>
              <a:gdLst/>
              <a:ahLst/>
              <a:cxnLst>
                <a:cxn ang="0">
                  <a:pos x="wd2" y="hd2"/>
                </a:cxn>
                <a:cxn ang="5400000">
                  <a:pos x="wd2" y="hd2"/>
                </a:cxn>
                <a:cxn ang="10800000">
                  <a:pos x="wd2" y="hd2"/>
                </a:cxn>
                <a:cxn ang="16200000">
                  <a:pos x="wd2" y="hd2"/>
                </a:cxn>
              </a:cxnLst>
              <a:rect l="0" t="0" r="r" b="b"/>
              <a:pathLst>
                <a:path w="21600" h="21600" extrusionOk="0">
                  <a:moveTo>
                    <a:pt x="21176" y="21600"/>
                  </a:moveTo>
                  <a:lnTo>
                    <a:pt x="0" y="1207"/>
                  </a:lnTo>
                  <a:lnTo>
                    <a:pt x="424" y="0"/>
                  </a:lnTo>
                  <a:lnTo>
                    <a:pt x="21600" y="20258"/>
                  </a:lnTo>
                  <a:lnTo>
                    <a:pt x="21176"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4" name="Freeform 83"/>
            <p:cNvSpPr/>
            <p:nvPr/>
          </p:nvSpPr>
          <p:spPr>
            <a:xfrm>
              <a:off x="1632915" y="782473"/>
              <a:ext cx="273535" cy="361398"/>
            </a:xfrm>
            <a:custGeom>
              <a:avLst/>
              <a:gdLst/>
              <a:ahLst/>
              <a:cxnLst>
                <a:cxn ang="0">
                  <a:pos x="wd2" y="hd2"/>
                </a:cxn>
                <a:cxn ang="5400000">
                  <a:pos x="wd2" y="hd2"/>
                </a:cxn>
                <a:cxn ang="10800000">
                  <a:pos x="wd2" y="hd2"/>
                </a:cxn>
                <a:cxn ang="16200000">
                  <a:pos x="wd2" y="hd2"/>
                </a:cxn>
              </a:cxnLst>
              <a:rect l="0" t="0" r="r" b="b"/>
              <a:pathLst>
                <a:path w="21600" h="21600" extrusionOk="0">
                  <a:moveTo>
                    <a:pt x="20422" y="21600"/>
                  </a:moveTo>
                  <a:lnTo>
                    <a:pt x="0" y="694"/>
                  </a:lnTo>
                  <a:lnTo>
                    <a:pt x="1178" y="0"/>
                  </a:lnTo>
                  <a:lnTo>
                    <a:pt x="21600" y="21105"/>
                  </a:lnTo>
                  <a:lnTo>
                    <a:pt x="20422"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5" name="Freeform 84"/>
            <p:cNvSpPr/>
            <p:nvPr/>
          </p:nvSpPr>
          <p:spPr>
            <a:xfrm>
              <a:off x="1492004" y="794078"/>
              <a:ext cx="155833" cy="533807"/>
            </a:xfrm>
            <a:custGeom>
              <a:avLst/>
              <a:gdLst/>
              <a:ahLst/>
              <a:cxnLst>
                <a:cxn ang="0">
                  <a:pos x="wd2" y="hd2"/>
                </a:cxn>
                <a:cxn ang="5400000">
                  <a:pos x="wd2" y="hd2"/>
                </a:cxn>
                <a:cxn ang="10800000">
                  <a:pos x="wd2" y="hd2"/>
                </a:cxn>
                <a:cxn ang="16200000">
                  <a:pos x="wd2" y="hd2"/>
                </a:cxn>
              </a:cxnLst>
              <a:rect l="0" t="0" r="r" b="b"/>
              <a:pathLst>
                <a:path w="21600" h="21600" extrusionOk="0">
                  <a:moveTo>
                    <a:pt x="2068" y="21600"/>
                  </a:moveTo>
                  <a:lnTo>
                    <a:pt x="0" y="21399"/>
                  </a:lnTo>
                  <a:lnTo>
                    <a:pt x="19072" y="0"/>
                  </a:lnTo>
                  <a:lnTo>
                    <a:pt x="21600" y="201"/>
                  </a:lnTo>
                  <a:lnTo>
                    <a:pt x="2068"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6" name="Freeform 85"/>
            <p:cNvSpPr/>
            <p:nvPr/>
          </p:nvSpPr>
          <p:spPr>
            <a:xfrm>
              <a:off x="974776" y="939963"/>
              <a:ext cx="261930" cy="469154"/>
            </a:xfrm>
            <a:custGeom>
              <a:avLst/>
              <a:gdLst/>
              <a:ahLst/>
              <a:cxnLst>
                <a:cxn ang="0">
                  <a:pos x="wd2" y="hd2"/>
                </a:cxn>
                <a:cxn ang="5400000">
                  <a:pos x="wd2" y="hd2"/>
                </a:cxn>
                <a:cxn ang="10800000">
                  <a:pos x="wd2" y="hd2"/>
                </a:cxn>
                <a:cxn ang="16200000">
                  <a:pos x="wd2" y="hd2"/>
                </a:cxn>
              </a:cxnLst>
              <a:rect l="0" t="0" r="r" b="b"/>
              <a:pathLst>
                <a:path w="21600" h="21600" extrusionOk="0">
                  <a:moveTo>
                    <a:pt x="20370" y="21600"/>
                  </a:moveTo>
                  <a:lnTo>
                    <a:pt x="0" y="382"/>
                  </a:lnTo>
                  <a:lnTo>
                    <a:pt x="1230" y="0"/>
                  </a:lnTo>
                  <a:lnTo>
                    <a:pt x="21600" y="21066"/>
                  </a:lnTo>
                  <a:lnTo>
                    <a:pt x="20370"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7" name="Freeform 86"/>
            <p:cNvSpPr/>
            <p:nvPr/>
          </p:nvSpPr>
          <p:spPr>
            <a:xfrm>
              <a:off x="1221785" y="994669"/>
              <a:ext cx="180699" cy="407816"/>
            </a:xfrm>
            <a:custGeom>
              <a:avLst/>
              <a:gdLst/>
              <a:ahLst/>
              <a:cxnLst>
                <a:cxn ang="0">
                  <a:pos x="wd2" y="hd2"/>
                </a:cxn>
                <a:cxn ang="5400000">
                  <a:pos x="wd2" y="hd2"/>
                </a:cxn>
                <a:cxn ang="10800000">
                  <a:pos x="wd2" y="hd2"/>
                </a:cxn>
                <a:cxn ang="16200000">
                  <a:pos x="wd2" y="hd2"/>
                </a:cxn>
              </a:cxnLst>
              <a:rect l="0" t="0" r="r" b="b"/>
              <a:pathLst>
                <a:path w="21600" h="21600" extrusionOk="0">
                  <a:moveTo>
                    <a:pt x="1783" y="21600"/>
                  </a:moveTo>
                  <a:lnTo>
                    <a:pt x="0" y="21161"/>
                  </a:lnTo>
                  <a:lnTo>
                    <a:pt x="19618" y="0"/>
                  </a:lnTo>
                  <a:lnTo>
                    <a:pt x="21600" y="439"/>
                  </a:lnTo>
                  <a:lnTo>
                    <a:pt x="1783"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8" name="Freeform 87"/>
            <p:cNvSpPr/>
            <p:nvPr/>
          </p:nvSpPr>
          <p:spPr>
            <a:xfrm>
              <a:off x="994669" y="1397511"/>
              <a:ext cx="235406" cy="324926"/>
            </a:xfrm>
            <a:custGeom>
              <a:avLst/>
              <a:gdLst/>
              <a:ahLst/>
              <a:cxnLst>
                <a:cxn ang="0">
                  <a:pos x="wd2" y="hd2"/>
                </a:cxn>
                <a:cxn ang="5400000">
                  <a:pos x="wd2" y="hd2"/>
                </a:cxn>
                <a:cxn ang="10800000">
                  <a:pos x="wd2" y="hd2"/>
                </a:cxn>
                <a:cxn ang="16200000">
                  <a:pos x="wd2" y="hd2"/>
                </a:cxn>
              </a:cxnLst>
              <a:rect l="0" t="0" r="r" b="b"/>
              <a:pathLst>
                <a:path w="21600" h="21600" extrusionOk="0">
                  <a:moveTo>
                    <a:pt x="1369" y="21600"/>
                  </a:moveTo>
                  <a:lnTo>
                    <a:pt x="0" y="20829"/>
                  </a:lnTo>
                  <a:lnTo>
                    <a:pt x="20079" y="0"/>
                  </a:lnTo>
                  <a:lnTo>
                    <a:pt x="21600" y="771"/>
                  </a:lnTo>
                  <a:lnTo>
                    <a:pt x="1369"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09" name="Freeform 88"/>
            <p:cNvSpPr/>
            <p:nvPr/>
          </p:nvSpPr>
          <p:spPr>
            <a:xfrm>
              <a:off x="994669" y="1734040"/>
              <a:ext cx="290112" cy="341504"/>
            </a:xfrm>
            <a:custGeom>
              <a:avLst/>
              <a:gdLst/>
              <a:ahLst/>
              <a:cxnLst>
                <a:cxn ang="0">
                  <a:pos x="wd2" y="hd2"/>
                </a:cxn>
                <a:cxn ang="5400000">
                  <a:pos x="wd2" y="hd2"/>
                </a:cxn>
                <a:cxn ang="10800000">
                  <a:pos x="wd2" y="hd2"/>
                </a:cxn>
                <a:cxn ang="16200000">
                  <a:pos x="wd2" y="hd2"/>
                </a:cxn>
              </a:cxnLst>
              <a:rect l="0" t="0" r="r" b="b"/>
              <a:pathLst>
                <a:path w="21600" h="21600" extrusionOk="0">
                  <a:moveTo>
                    <a:pt x="20366" y="21600"/>
                  </a:moveTo>
                  <a:lnTo>
                    <a:pt x="0" y="839"/>
                  </a:lnTo>
                  <a:lnTo>
                    <a:pt x="864" y="0"/>
                  </a:lnTo>
                  <a:lnTo>
                    <a:pt x="21600" y="20866"/>
                  </a:lnTo>
                  <a:lnTo>
                    <a:pt x="20366"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0" name="Freeform 89"/>
            <p:cNvSpPr/>
            <p:nvPr/>
          </p:nvSpPr>
          <p:spPr>
            <a:xfrm>
              <a:off x="606748" y="1213496"/>
              <a:ext cx="399526" cy="533807"/>
            </a:xfrm>
            <a:custGeom>
              <a:avLst/>
              <a:gdLst/>
              <a:ahLst/>
              <a:cxnLst>
                <a:cxn ang="0">
                  <a:pos x="wd2" y="hd2"/>
                </a:cxn>
                <a:cxn ang="5400000">
                  <a:pos x="wd2" y="hd2"/>
                </a:cxn>
                <a:cxn ang="10800000">
                  <a:pos x="wd2" y="hd2"/>
                </a:cxn>
                <a:cxn ang="16200000">
                  <a:pos x="wd2" y="hd2"/>
                </a:cxn>
              </a:cxnLst>
              <a:rect l="0" t="0" r="r" b="b"/>
              <a:pathLst>
                <a:path w="21600" h="21600" extrusionOk="0">
                  <a:moveTo>
                    <a:pt x="20973" y="21600"/>
                  </a:moveTo>
                  <a:lnTo>
                    <a:pt x="0" y="470"/>
                  </a:lnTo>
                  <a:lnTo>
                    <a:pt x="807" y="0"/>
                  </a:lnTo>
                  <a:lnTo>
                    <a:pt x="21600" y="21265"/>
                  </a:lnTo>
                  <a:lnTo>
                    <a:pt x="20973" y="21600"/>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1" name="Oval 90"/>
            <p:cNvSpPr/>
            <p:nvPr/>
          </p:nvSpPr>
          <p:spPr>
            <a:xfrm>
              <a:off x="888571" y="830549"/>
              <a:ext cx="184015" cy="184015"/>
            </a:xfrm>
            <a:prstGeom prst="ellipse">
              <a:avLst/>
            </a:prstGeom>
            <a:solidFill>
              <a:srgbClr val="72635D"/>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2" name="Oval 91"/>
            <p:cNvSpPr/>
            <p:nvPr/>
          </p:nvSpPr>
          <p:spPr>
            <a:xfrm>
              <a:off x="92835" y="1327884"/>
              <a:ext cx="184015" cy="187330"/>
            </a:xfrm>
            <a:prstGeom prst="ellipse">
              <a:avLst/>
            </a:prstGeom>
            <a:solidFill>
              <a:srgbClr val="9E2321"/>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3" name="Oval 92"/>
            <p:cNvSpPr/>
            <p:nvPr/>
          </p:nvSpPr>
          <p:spPr>
            <a:xfrm>
              <a:off x="908464" y="2231375"/>
              <a:ext cx="184015" cy="185674"/>
            </a:xfrm>
            <a:prstGeom prst="ellipse">
              <a:avLst/>
            </a:prstGeom>
            <a:solidFill>
              <a:srgbClr val="D4A02A"/>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4" name="Oval 93"/>
            <p:cNvSpPr/>
            <p:nvPr/>
          </p:nvSpPr>
          <p:spPr>
            <a:xfrm>
              <a:off x="908464" y="1307991"/>
              <a:ext cx="184015" cy="184014"/>
            </a:xfrm>
            <a:prstGeom prst="ellipse">
              <a:avLst/>
            </a:prstGeom>
            <a:solidFill>
              <a:srgbClr val="9E2321"/>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5" name="Oval 94"/>
            <p:cNvSpPr/>
            <p:nvPr/>
          </p:nvSpPr>
          <p:spPr>
            <a:xfrm>
              <a:off x="880282" y="1609707"/>
              <a:ext cx="233953" cy="233953"/>
            </a:xfrm>
            <a:prstGeom prst="ellipse">
              <a:avLst/>
            </a:prstGeom>
            <a:solidFill>
              <a:srgbClr val="104270"/>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6" name="Oval 95"/>
            <p:cNvSpPr/>
            <p:nvPr/>
          </p:nvSpPr>
          <p:spPr>
            <a:xfrm>
              <a:off x="1808640" y="1046061"/>
              <a:ext cx="188989" cy="184015"/>
            </a:xfrm>
            <a:prstGeom prst="ellipse">
              <a:avLst/>
            </a:prstGeom>
            <a:solidFill>
              <a:srgbClr val="72635D"/>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7" name="Oval 96"/>
            <p:cNvSpPr/>
            <p:nvPr/>
          </p:nvSpPr>
          <p:spPr>
            <a:xfrm>
              <a:off x="454232" y="74600"/>
              <a:ext cx="184015" cy="184015"/>
            </a:xfrm>
            <a:prstGeom prst="ellipse">
              <a:avLst/>
            </a:prstGeom>
            <a:solidFill>
              <a:srgbClr val="9E2321"/>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8" name="Oval 97"/>
            <p:cNvSpPr/>
            <p:nvPr/>
          </p:nvSpPr>
          <p:spPr>
            <a:xfrm>
              <a:off x="449258" y="724451"/>
              <a:ext cx="134280" cy="132624"/>
            </a:xfrm>
            <a:prstGeom prst="ellipse">
              <a:avLst/>
            </a:prstGeom>
            <a:solidFill>
              <a:srgbClr val="104270"/>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19" name="Oval 98"/>
            <p:cNvSpPr/>
            <p:nvPr/>
          </p:nvSpPr>
          <p:spPr>
            <a:xfrm>
              <a:off x="0" y="759264"/>
              <a:ext cx="132623" cy="132624"/>
            </a:xfrm>
            <a:prstGeom prst="ellipse">
              <a:avLst/>
            </a:prstGeom>
            <a:solidFill>
              <a:srgbClr val="1C90A3"/>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0" name="Oval 99"/>
            <p:cNvSpPr/>
            <p:nvPr/>
          </p:nvSpPr>
          <p:spPr>
            <a:xfrm>
              <a:off x="167435" y="348134"/>
              <a:ext cx="134280" cy="132623"/>
            </a:xfrm>
            <a:prstGeom prst="ellipse">
              <a:avLst/>
            </a:prstGeom>
            <a:solidFill>
              <a:srgbClr val="72635D"/>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1" name="Oval 100"/>
            <p:cNvSpPr/>
            <p:nvPr/>
          </p:nvSpPr>
          <p:spPr>
            <a:xfrm>
              <a:off x="1147185" y="462521"/>
              <a:ext cx="132624" cy="132624"/>
            </a:xfrm>
            <a:prstGeom prst="ellipse">
              <a:avLst/>
            </a:prstGeom>
            <a:solidFill>
              <a:srgbClr val="D4A02A"/>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2" name="Oval 101"/>
            <p:cNvSpPr/>
            <p:nvPr/>
          </p:nvSpPr>
          <p:spPr>
            <a:xfrm>
              <a:off x="1816929" y="528833"/>
              <a:ext cx="132624" cy="132623"/>
            </a:xfrm>
            <a:prstGeom prst="ellipse">
              <a:avLst/>
            </a:prstGeom>
            <a:solidFill>
              <a:srgbClr val="1C90A3"/>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3" name="Oval 102"/>
            <p:cNvSpPr/>
            <p:nvPr/>
          </p:nvSpPr>
          <p:spPr>
            <a:xfrm>
              <a:off x="1425693" y="1273176"/>
              <a:ext cx="132623" cy="132624"/>
            </a:xfrm>
            <a:prstGeom prst="ellipse">
              <a:avLst/>
            </a:prstGeom>
            <a:solidFill>
              <a:srgbClr val="1C90A3"/>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4" name="Oval 103"/>
            <p:cNvSpPr/>
            <p:nvPr/>
          </p:nvSpPr>
          <p:spPr>
            <a:xfrm>
              <a:off x="1581524" y="719477"/>
              <a:ext cx="129308" cy="129308"/>
            </a:xfrm>
            <a:prstGeom prst="ellipse">
              <a:avLst/>
            </a:prstGeom>
            <a:solidFill>
              <a:srgbClr val="9E2321"/>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5" name="Oval 104"/>
            <p:cNvSpPr/>
            <p:nvPr/>
          </p:nvSpPr>
          <p:spPr>
            <a:xfrm>
              <a:off x="399525" y="1942921"/>
              <a:ext cx="132623" cy="132623"/>
            </a:xfrm>
            <a:prstGeom prst="ellipse">
              <a:avLst/>
            </a:prstGeom>
            <a:solidFill>
              <a:srgbClr val="72635D"/>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6" name="Oval 105"/>
            <p:cNvSpPr/>
            <p:nvPr/>
          </p:nvSpPr>
          <p:spPr>
            <a:xfrm>
              <a:off x="1468795" y="1840138"/>
              <a:ext cx="132623" cy="134283"/>
            </a:xfrm>
            <a:prstGeom prst="ellipse">
              <a:avLst/>
            </a:prstGeom>
            <a:solidFill>
              <a:srgbClr val="1C90A3"/>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7" name="Oval 106"/>
            <p:cNvSpPr/>
            <p:nvPr/>
          </p:nvSpPr>
          <p:spPr>
            <a:xfrm>
              <a:off x="822260" y="517228"/>
              <a:ext cx="94494" cy="97811"/>
            </a:xfrm>
            <a:prstGeom prst="ellipse">
              <a:avLst/>
            </a:prstGeom>
            <a:solidFill>
              <a:srgbClr val="1C90A3"/>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8" name="Oval 107"/>
            <p:cNvSpPr/>
            <p:nvPr/>
          </p:nvSpPr>
          <p:spPr>
            <a:xfrm>
              <a:off x="285138" y="1002958"/>
              <a:ext cx="94494" cy="97812"/>
            </a:xfrm>
            <a:prstGeom prst="ellipse">
              <a:avLst/>
            </a:prstGeom>
            <a:solidFill>
              <a:srgbClr val="009B48"/>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29" name="Oval 108"/>
            <p:cNvSpPr/>
            <p:nvPr/>
          </p:nvSpPr>
          <p:spPr>
            <a:xfrm>
              <a:off x="535463" y="939963"/>
              <a:ext cx="94494" cy="97811"/>
            </a:xfrm>
            <a:prstGeom prst="ellipse">
              <a:avLst/>
            </a:prstGeom>
            <a:solidFill>
              <a:srgbClr val="D4A02A"/>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0" name="Oval 109"/>
            <p:cNvSpPr/>
            <p:nvPr/>
          </p:nvSpPr>
          <p:spPr>
            <a:xfrm>
              <a:off x="1351092" y="948251"/>
              <a:ext cx="97809" cy="92838"/>
            </a:xfrm>
            <a:prstGeom prst="ellipse">
              <a:avLst/>
            </a:prstGeom>
            <a:solidFill>
              <a:srgbClr val="104270"/>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1" name="Oval 110"/>
            <p:cNvSpPr/>
            <p:nvPr/>
          </p:nvSpPr>
          <p:spPr>
            <a:xfrm>
              <a:off x="1190288" y="1359381"/>
              <a:ext cx="94493" cy="92838"/>
            </a:xfrm>
            <a:prstGeom prst="ellipse">
              <a:avLst/>
            </a:prstGeom>
            <a:solidFill>
              <a:srgbClr val="009B48"/>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2" name="Oval 111"/>
            <p:cNvSpPr/>
            <p:nvPr/>
          </p:nvSpPr>
          <p:spPr>
            <a:xfrm>
              <a:off x="1032798" y="0"/>
              <a:ext cx="94493" cy="97811"/>
            </a:xfrm>
            <a:prstGeom prst="ellipse">
              <a:avLst/>
            </a:prstGeom>
            <a:solidFill>
              <a:srgbClr val="72635D"/>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3" name="Oval 112"/>
            <p:cNvSpPr/>
            <p:nvPr/>
          </p:nvSpPr>
          <p:spPr>
            <a:xfrm>
              <a:off x="1538422" y="218827"/>
              <a:ext cx="94494" cy="94496"/>
            </a:xfrm>
            <a:prstGeom prst="ellipse">
              <a:avLst/>
            </a:prstGeom>
            <a:solidFill>
              <a:srgbClr val="104270"/>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4" name="Oval 113"/>
            <p:cNvSpPr/>
            <p:nvPr/>
          </p:nvSpPr>
          <p:spPr>
            <a:xfrm>
              <a:off x="1664413" y="1518529"/>
              <a:ext cx="94494" cy="99467"/>
            </a:xfrm>
            <a:prstGeom prst="ellipse">
              <a:avLst/>
            </a:prstGeom>
            <a:solidFill>
              <a:srgbClr val="D4A02A"/>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5" name="Oval 114"/>
            <p:cNvSpPr/>
            <p:nvPr/>
          </p:nvSpPr>
          <p:spPr>
            <a:xfrm>
              <a:off x="1440612" y="2236349"/>
              <a:ext cx="94494" cy="97811"/>
            </a:xfrm>
            <a:prstGeom prst="ellipse">
              <a:avLst/>
            </a:prstGeom>
            <a:solidFill>
              <a:srgbClr val="104270"/>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6" name="Oval 115"/>
            <p:cNvSpPr/>
            <p:nvPr/>
          </p:nvSpPr>
          <p:spPr>
            <a:xfrm>
              <a:off x="1233390" y="2287740"/>
              <a:ext cx="94494" cy="97811"/>
            </a:xfrm>
            <a:prstGeom prst="ellipse">
              <a:avLst/>
            </a:prstGeom>
            <a:solidFill>
              <a:srgbClr val="009B48"/>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7" name="Oval 116"/>
            <p:cNvSpPr/>
            <p:nvPr/>
          </p:nvSpPr>
          <p:spPr>
            <a:xfrm>
              <a:off x="508938" y="2291055"/>
              <a:ext cx="92838" cy="97812"/>
            </a:xfrm>
            <a:prstGeom prst="ellipse">
              <a:avLst/>
            </a:prstGeom>
            <a:solidFill>
              <a:srgbClr val="9E2321"/>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8" name="Oval 117"/>
            <p:cNvSpPr/>
            <p:nvPr/>
          </p:nvSpPr>
          <p:spPr>
            <a:xfrm>
              <a:off x="610064" y="1566605"/>
              <a:ext cx="134280" cy="132623"/>
            </a:xfrm>
            <a:prstGeom prst="ellipse">
              <a:avLst/>
            </a:prstGeom>
            <a:solidFill>
              <a:srgbClr val="D4A02A"/>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39" name="Oval 118"/>
            <p:cNvSpPr/>
            <p:nvPr/>
          </p:nvSpPr>
          <p:spPr>
            <a:xfrm>
              <a:off x="1225100" y="1687622"/>
              <a:ext cx="134280" cy="132624"/>
            </a:xfrm>
            <a:prstGeom prst="ellipse">
              <a:avLst/>
            </a:prstGeom>
            <a:solidFill>
              <a:srgbClr val="72635D"/>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40" name="Oval 119"/>
            <p:cNvSpPr/>
            <p:nvPr/>
          </p:nvSpPr>
          <p:spPr>
            <a:xfrm>
              <a:off x="1233390" y="2020837"/>
              <a:ext cx="132623" cy="132624"/>
            </a:xfrm>
            <a:prstGeom prst="ellipse">
              <a:avLst/>
            </a:prstGeom>
            <a:solidFill>
              <a:srgbClr val="9E2321"/>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41" name="Oval 120"/>
            <p:cNvSpPr/>
            <p:nvPr/>
          </p:nvSpPr>
          <p:spPr>
            <a:xfrm>
              <a:off x="736055" y="1989339"/>
              <a:ext cx="132624" cy="132623"/>
            </a:xfrm>
            <a:prstGeom prst="ellipse">
              <a:avLst/>
            </a:prstGeom>
            <a:solidFill>
              <a:srgbClr val="1C90A3"/>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42" name="Oval 121"/>
            <p:cNvSpPr/>
            <p:nvPr/>
          </p:nvSpPr>
          <p:spPr>
            <a:xfrm>
              <a:off x="552041" y="1147185"/>
              <a:ext cx="132623" cy="132624"/>
            </a:xfrm>
            <a:prstGeom prst="ellipse">
              <a:avLst/>
            </a:prstGeom>
            <a:solidFill>
              <a:srgbClr val="1C90A3"/>
            </a:solidFill>
            <a:ln w="12700" cap="flat">
              <a:noFill/>
              <a:miter lim="400000"/>
            </a:ln>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43" name="Freeform 242"/>
            <p:cNvSpPr/>
            <p:nvPr/>
          </p:nvSpPr>
          <p:spPr>
            <a:xfrm>
              <a:off x="598459" y="2443571"/>
              <a:ext cx="879565" cy="810658"/>
            </a:xfrm>
            <a:custGeom>
              <a:avLst/>
              <a:gdLst/>
              <a:ahLst/>
              <a:cxnLst>
                <a:cxn ang="0">
                  <a:pos x="wd2" y="hd2"/>
                </a:cxn>
                <a:cxn ang="5400000">
                  <a:pos x="wd2" y="hd2"/>
                </a:cxn>
                <a:cxn ang="10800000">
                  <a:pos x="wd2" y="hd2"/>
                </a:cxn>
                <a:cxn ang="16200000">
                  <a:pos x="wd2" y="hd2"/>
                </a:cxn>
              </a:cxnLst>
              <a:rect l="0" t="0" r="r" b="b"/>
              <a:pathLst>
                <a:path w="21542" h="21600" extrusionOk="0">
                  <a:moveTo>
                    <a:pt x="21216" y="0"/>
                  </a:moveTo>
                  <a:cubicBezTo>
                    <a:pt x="21024" y="313"/>
                    <a:pt x="21024" y="313"/>
                    <a:pt x="21024" y="313"/>
                  </a:cubicBezTo>
                  <a:cubicBezTo>
                    <a:pt x="20928" y="1461"/>
                    <a:pt x="20928" y="1461"/>
                    <a:pt x="20928" y="1461"/>
                  </a:cubicBezTo>
                  <a:cubicBezTo>
                    <a:pt x="20832" y="1774"/>
                    <a:pt x="20832" y="1774"/>
                    <a:pt x="20832" y="1774"/>
                  </a:cubicBezTo>
                  <a:cubicBezTo>
                    <a:pt x="20832" y="1774"/>
                    <a:pt x="21216" y="2191"/>
                    <a:pt x="21408" y="2504"/>
                  </a:cubicBezTo>
                  <a:cubicBezTo>
                    <a:pt x="21600" y="2922"/>
                    <a:pt x="21600" y="3443"/>
                    <a:pt x="21312" y="3757"/>
                  </a:cubicBezTo>
                  <a:cubicBezTo>
                    <a:pt x="21024" y="4070"/>
                    <a:pt x="20736" y="4174"/>
                    <a:pt x="20640" y="4487"/>
                  </a:cubicBezTo>
                  <a:cubicBezTo>
                    <a:pt x="20544" y="4800"/>
                    <a:pt x="20640" y="5113"/>
                    <a:pt x="20640" y="5113"/>
                  </a:cubicBezTo>
                  <a:cubicBezTo>
                    <a:pt x="20640" y="5113"/>
                    <a:pt x="21312" y="5426"/>
                    <a:pt x="21408" y="5948"/>
                  </a:cubicBezTo>
                  <a:cubicBezTo>
                    <a:pt x="21504" y="6365"/>
                    <a:pt x="21504" y="6783"/>
                    <a:pt x="21216" y="6991"/>
                  </a:cubicBezTo>
                  <a:cubicBezTo>
                    <a:pt x="20928" y="7200"/>
                    <a:pt x="20640" y="7617"/>
                    <a:pt x="20640" y="7617"/>
                  </a:cubicBezTo>
                  <a:cubicBezTo>
                    <a:pt x="20640" y="8557"/>
                    <a:pt x="20640" y="8557"/>
                    <a:pt x="20640" y="8557"/>
                  </a:cubicBezTo>
                  <a:cubicBezTo>
                    <a:pt x="20640" y="8557"/>
                    <a:pt x="21408" y="9078"/>
                    <a:pt x="21408" y="9600"/>
                  </a:cubicBezTo>
                  <a:cubicBezTo>
                    <a:pt x="21408" y="10017"/>
                    <a:pt x="21024" y="10435"/>
                    <a:pt x="21024" y="10435"/>
                  </a:cubicBezTo>
                  <a:cubicBezTo>
                    <a:pt x="20544" y="10957"/>
                    <a:pt x="20544" y="10957"/>
                    <a:pt x="20544" y="10957"/>
                  </a:cubicBezTo>
                  <a:cubicBezTo>
                    <a:pt x="20640" y="11583"/>
                    <a:pt x="20640" y="11583"/>
                    <a:pt x="20640" y="11583"/>
                  </a:cubicBezTo>
                  <a:cubicBezTo>
                    <a:pt x="20640" y="11583"/>
                    <a:pt x="21216" y="12000"/>
                    <a:pt x="21312" y="12417"/>
                  </a:cubicBezTo>
                  <a:cubicBezTo>
                    <a:pt x="21504" y="12939"/>
                    <a:pt x="21312" y="13252"/>
                    <a:pt x="21120" y="13461"/>
                  </a:cubicBezTo>
                  <a:cubicBezTo>
                    <a:pt x="20928" y="13670"/>
                    <a:pt x="20544" y="14087"/>
                    <a:pt x="20544" y="14087"/>
                  </a:cubicBezTo>
                  <a:cubicBezTo>
                    <a:pt x="20544" y="14817"/>
                    <a:pt x="20544" y="14817"/>
                    <a:pt x="20544" y="14817"/>
                  </a:cubicBezTo>
                  <a:cubicBezTo>
                    <a:pt x="20544" y="14817"/>
                    <a:pt x="20928" y="15130"/>
                    <a:pt x="21024" y="15548"/>
                  </a:cubicBezTo>
                  <a:cubicBezTo>
                    <a:pt x="21120" y="15861"/>
                    <a:pt x="20544" y="17009"/>
                    <a:pt x="20256" y="17217"/>
                  </a:cubicBezTo>
                  <a:cubicBezTo>
                    <a:pt x="19968" y="17530"/>
                    <a:pt x="15648" y="21600"/>
                    <a:pt x="15648" y="21600"/>
                  </a:cubicBezTo>
                  <a:cubicBezTo>
                    <a:pt x="5952" y="21600"/>
                    <a:pt x="5952" y="21600"/>
                    <a:pt x="5952" y="21600"/>
                  </a:cubicBezTo>
                  <a:cubicBezTo>
                    <a:pt x="1152" y="17217"/>
                    <a:pt x="1152" y="17217"/>
                    <a:pt x="1152" y="17217"/>
                  </a:cubicBezTo>
                  <a:cubicBezTo>
                    <a:pt x="1152" y="17217"/>
                    <a:pt x="1152" y="16800"/>
                    <a:pt x="1056" y="16383"/>
                  </a:cubicBezTo>
                  <a:cubicBezTo>
                    <a:pt x="1056" y="16070"/>
                    <a:pt x="1056" y="15443"/>
                    <a:pt x="864" y="15235"/>
                  </a:cubicBezTo>
                  <a:cubicBezTo>
                    <a:pt x="576" y="15026"/>
                    <a:pt x="192" y="14922"/>
                    <a:pt x="192" y="14400"/>
                  </a:cubicBezTo>
                  <a:cubicBezTo>
                    <a:pt x="192" y="13983"/>
                    <a:pt x="288" y="13565"/>
                    <a:pt x="480" y="13461"/>
                  </a:cubicBezTo>
                  <a:cubicBezTo>
                    <a:pt x="672" y="13461"/>
                    <a:pt x="864" y="13148"/>
                    <a:pt x="768" y="12730"/>
                  </a:cubicBezTo>
                  <a:cubicBezTo>
                    <a:pt x="672" y="12417"/>
                    <a:pt x="480" y="12000"/>
                    <a:pt x="288" y="11583"/>
                  </a:cubicBezTo>
                  <a:cubicBezTo>
                    <a:pt x="192" y="11165"/>
                    <a:pt x="96" y="10748"/>
                    <a:pt x="288" y="10330"/>
                  </a:cubicBezTo>
                  <a:cubicBezTo>
                    <a:pt x="480" y="10017"/>
                    <a:pt x="672" y="9809"/>
                    <a:pt x="672" y="9809"/>
                  </a:cubicBezTo>
                  <a:cubicBezTo>
                    <a:pt x="672" y="9078"/>
                    <a:pt x="672" y="9078"/>
                    <a:pt x="672" y="9078"/>
                  </a:cubicBezTo>
                  <a:cubicBezTo>
                    <a:pt x="672" y="9078"/>
                    <a:pt x="192" y="8661"/>
                    <a:pt x="192" y="8139"/>
                  </a:cubicBezTo>
                  <a:cubicBezTo>
                    <a:pt x="192" y="7513"/>
                    <a:pt x="288" y="7200"/>
                    <a:pt x="480" y="6991"/>
                  </a:cubicBezTo>
                  <a:cubicBezTo>
                    <a:pt x="672" y="6887"/>
                    <a:pt x="864" y="6470"/>
                    <a:pt x="864" y="6470"/>
                  </a:cubicBezTo>
                  <a:cubicBezTo>
                    <a:pt x="864" y="6470"/>
                    <a:pt x="864" y="6052"/>
                    <a:pt x="768" y="5843"/>
                  </a:cubicBezTo>
                  <a:cubicBezTo>
                    <a:pt x="672" y="5530"/>
                    <a:pt x="288" y="5113"/>
                    <a:pt x="192" y="4800"/>
                  </a:cubicBezTo>
                  <a:cubicBezTo>
                    <a:pt x="192" y="1670"/>
                    <a:pt x="192" y="1670"/>
                    <a:pt x="192" y="1670"/>
                  </a:cubicBezTo>
                  <a:cubicBezTo>
                    <a:pt x="192" y="1670"/>
                    <a:pt x="192" y="1461"/>
                    <a:pt x="192" y="1148"/>
                  </a:cubicBezTo>
                  <a:cubicBezTo>
                    <a:pt x="192" y="835"/>
                    <a:pt x="96" y="104"/>
                    <a:pt x="96" y="104"/>
                  </a:cubicBezTo>
                  <a:cubicBezTo>
                    <a:pt x="0" y="0"/>
                    <a:pt x="0" y="0"/>
                    <a:pt x="0" y="0"/>
                  </a:cubicBezTo>
                  <a:lnTo>
                    <a:pt x="21216" y="0"/>
                  </a:lnTo>
                  <a:close/>
                </a:path>
              </a:pathLst>
            </a:custGeom>
            <a:solidFill>
              <a:srgbClr val="A7A7A7"/>
            </a:solidFill>
            <a:ln w="12700" cap="flat">
              <a:noFill/>
              <a:miter lim="400000"/>
            </a:ln>
            <a:effectLst>
              <a:reflection stA="27036" endPos="40000" dir="5400000" sy="-100000" algn="bl" rotWithShape="0"/>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sp>
          <p:nvSpPr>
            <p:cNvPr id="244" name="Freeform 243"/>
            <p:cNvSpPr/>
            <p:nvPr/>
          </p:nvSpPr>
          <p:spPr>
            <a:xfrm>
              <a:off x="845469" y="3274121"/>
              <a:ext cx="376317" cy="547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0"/>
                    <a:pt x="21600" y="0"/>
                    <a:pt x="21600" y="0"/>
                  </a:cubicBezTo>
                  <a:cubicBezTo>
                    <a:pt x="21600" y="0"/>
                    <a:pt x="20475" y="10800"/>
                    <a:pt x="19800" y="13886"/>
                  </a:cubicBezTo>
                  <a:cubicBezTo>
                    <a:pt x="18900" y="18514"/>
                    <a:pt x="17775" y="21600"/>
                    <a:pt x="17100" y="21600"/>
                  </a:cubicBezTo>
                  <a:cubicBezTo>
                    <a:pt x="16425" y="21600"/>
                    <a:pt x="4500" y="21600"/>
                    <a:pt x="4500" y="21600"/>
                  </a:cubicBezTo>
                  <a:cubicBezTo>
                    <a:pt x="4500" y="21600"/>
                    <a:pt x="2475" y="21600"/>
                    <a:pt x="1800" y="15429"/>
                  </a:cubicBezTo>
                  <a:cubicBezTo>
                    <a:pt x="1125" y="9257"/>
                    <a:pt x="0" y="0"/>
                    <a:pt x="0" y="0"/>
                  </a:cubicBezTo>
                  <a:close/>
                </a:path>
              </a:pathLst>
            </a:custGeom>
            <a:solidFill>
              <a:srgbClr val="72635D"/>
            </a:solidFill>
            <a:ln w="12700" cap="flat">
              <a:noFill/>
              <a:miter lim="400000"/>
            </a:ln>
            <a:effectLst>
              <a:reflection stA="50000" endPos="40000" dir="5400000" sy="-100000" algn="bl" rotWithShape="0"/>
            </a:effectLst>
          </p:spPr>
          <p:txBody>
            <a:bodyPr wrap="square" lIns="45719" tIns="45719" rIns="45719" bIns="45719" numCol="1" anchor="t">
              <a:noAutofit/>
            </a:bodyPr>
            <a:lstStyle/>
            <a:p>
              <a:pPr algn="l" defTabSz="914400">
                <a:lnSpc>
                  <a:spcPct val="100000"/>
                </a:lnSpc>
                <a:defRPr sz="1800">
                  <a:solidFill>
                    <a:srgbClr val="34495E"/>
                  </a:solidFill>
                  <a:latin typeface="+mn-lt"/>
                  <a:ea typeface="+mn-ea"/>
                  <a:cs typeface="+mn-cs"/>
                  <a:sym typeface="Calibri"/>
                </a:defRPr>
              </a:pPr>
              <a:endParaRPr/>
            </a:p>
          </p:txBody>
        </p:sp>
      </p:grpSp>
      <p:sp>
        <p:nvSpPr>
          <p:cNvPr id="245" name="Text Placeholder 11"/>
          <p:cNvSpPr txBox="1">
            <a:spLocks/>
          </p:cNvSpPr>
          <p:nvPr userDrawn="1"/>
        </p:nvSpPr>
        <p:spPr>
          <a:xfrm>
            <a:off x="9961882" y="6332429"/>
            <a:ext cx="1460251" cy="225425"/>
          </a:xfrm>
          <a:prstGeom prst="rect">
            <a:avLst/>
          </a:prstGeom>
        </p:spPr>
        <p:txBody>
          <a:bodyPr>
            <a:noAutofit/>
          </a:bodyPr>
          <a:lstStyle>
            <a:lvl1pPr marL="0" indent="0" algn="l" defTabSz="914400" rtl="0" eaLnBrk="1" latinLnBrk="0" hangingPunct="1">
              <a:spcBef>
                <a:spcPct val="20000"/>
              </a:spcBef>
              <a:buClr>
                <a:srgbClr val="1B90A3"/>
              </a:buClr>
              <a:buFont typeface="Arial" pitchFamily="34" charset="0"/>
              <a:buNone/>
              <a:defRPr sz="900" b="0" i="0" kern="1200" baseline="0">
                <a:solidFill>
                  <a:srgbClr val="7F7F7F"/>
                </a:solidFill>
                <a:latin typeface="Arial-BoldMS"/>
                <a:ea typeface="+mn-ea"/>
                <a:cs typeface="Arial-BoldMS"/>
              </a:defRPr>
            </a:lvl1pPr>
            <a:lvl2pPr marL="742950" indent="-28575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000" b="1" i="0" cap="all" spc="0" baseline="0" dirty="0">
                <a:solidFill>
                  <a:srgbClr val="104270"/>
                </a:solidFill>
                <a:latin typeface="Arial"/>
                <a:cs typeface="Arial"/>
              </a:rPr>
              <a:t>AARP RESEARCH  </a:t>
            </a:r>
          </a:p>
        </p:txBody>
      </p:sp>
      <p:sp>
        <p:nvSpPr>
          <p:cNvPr id="246" name="Text Placeholder 11"/>
          <p:cNvSpPr txBox="1">
            <a:spLocks/>
          </p:cNvSpPr>
          <p:nvPr userDrawn="1"/>
        </p:nvSpPr>
        <p:spPr>
          <a:xfrm>
            <a:off x="365796" y="6360832"/>
            <a:ext cx="5969266" cy="303473"/>
          </a:xfrm>
          <a:prstGeom prst="rect">
            <a:avLst/>
          </a:prstGeom>
        </p:spPr>
        <p:txBody>
          <a:bodyPr>
            <a:noAutofit/>
          </a:bodyPr>
          <a:lstStyle>
            <a:lvl1pPr marL="0" indent="0" algn="l" defTabSz="914400" rtl="0" eaLnBrk="1" latinLnBrk="0" hangingPunct="1">
              <a:spcBef>
                <a:spcPct val="20000"/>
              </a:spcBef>
              <a:buClr>
                <a:srgbClr val="1B90A3"/>
              </a:buClr>
              <a:buFont typeface="Arial" pitchFamily="34" charset="0"/>
              <a:buNone/>
              <a:defRPr sz="900" b="0" i="0" kern="1200" baseline="0">
                <a:solidFill>
                  <a:srgbClr val="7F7F7F"/>
                </a:solidFill>
                <a:latin typeface="Arial-BoldMS"/>
                <a:ea typeface="+mn-ea"/>
                <a:cs typeface="Arial-BoldMS"/>
              </a:defRPr>
            </a:lvl1pPr>
            <a:lvl2pPr marL="742950" indent="-28575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b="1" i="0" baseline="0" dirty="0">
                <a:solidFill>
                  <a:srgbClr val="104270"/>
                </a:solidFill>
                <a:latin typeface="Arial"/>
                <a:cs typeface="Arial"/>
              </a:rPr>
              <a:t>AARP.ORG/RESEARCH | </a:t>
            </a:r>
            <a:r>
              <a:rPr lang="en-US" sz="1000" dirty="0">
                <a:solidFill>
                  <a:srgbClr val="104270"/>
                </a:solidFill>
                <a:latin typeface="Arial"/>
                <a:cs typeface="Arial"/>
              </a:rPr>
              <a:t>© 2018 AARP ALL RIGHTS RESERVED </a:t>
            </a:r>
            <a:r>
              <a:rPr lang="en-US" sz="1000" b="1" i="0" baseline="0" dirty="0">
                <a:solidFill>
                  <a:srgbClr val="104270"/>
                </a:solidFill>
                <a:latin typeface="Arial"/>
                <a:cs typeface="Arial"/>
              </a:rPr>
              <a:t> </a:t>
            </a:r>
          </a:p>
        </p:txBody>
      </p:sp>
      <p:cxnSp>
        <p:nvCxnSpPr>
          <p:cNvPr id="247" name="Straight Connector 246"/>
          <p:cNvCxnSpPr/>
          <p:nvPr userDrawn="1"/>
        </p:nvCxnSpPr>
        <p:spPr>
          <a:xfrm flipV="1">
            <a:off x="434036" y="6339346"/>
            <a:ext cx="10893606" cy="21486"/>
          </a:xfrm>
          <a:prstGeom prst="line">
            <a:avLst/>
          </a:prstGeom>
          <a:ln>
            <a:solidFill>
              <a:srgbClr val="1042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176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914400" y="2111123"/>
            <a:ext cx="103632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60" name="Google Shape;60;p14"/>
          <p:cNvSpPr txBox="1">
            <a:spLocks noGrp="1"/>
          </p:cNvSpPr>
          <p:nvPr>
            <p:ph type="subTitle" idx="1"/>
          </p:nvPr>
        </p:nvSpPr>
        <p:spPr>
          <a:xfrm>
            <a:off x="914400" y="3786737"/>
            <a:ext cx="10363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4000">
                <a:solidFill>
                  <a:schemeClr val="dk2"/>
                </a:solidFill>
              </a:defRPr>
            </a:lvl2pPr>
            <a:lvl3pPr lvl="2" algn="ctr" rtl="0">
              <a:spcBef>
                <a:spcPts val="0"/>
              </a:spcBef>
              <a:spcAft>
                <a:spcPts val="0"/>
              </a:spcAft>
              <a:buClr>
                <a:schemeClr val="dk2"/>
              </a:buClr>
              <a:buSzPts val="3000"/>
              <a:buNone/>
              <a:defRPr sz="4000">
                <a:solidFill>
                  <a:schemeClr val="dk2"/>
                </a:solidFill>
              </a:defRPr>
            </a:lvl3pPr>
            <a:lvl4pPr lvl="3" algn="ctr" rtl="0">
              <a:spcBef>
                <a:spcPts val="0"/>
              </a:spcBef>
              <a:spcAft>
                <a:spcPts val="0"/>
              </a:spcAft>
              <a:buClr>
                <a:schemeClr val="dk2"/>
              </a:buClr>
              <a:buSzPts val="3000"/>
              <a:buNone/>
              <a:defRPr sz="4000">
                <a:solidFill>
                  <a:schemeClr val="dk2"/>
                </a:solidFill>
              </a:defRPr>
            </a:lvl4pPr>
            <a:lvl5pPr lvl="4" algn="ctr" rtl="0">
              <a:spcBef>
                <a:spcPts val="0"/>
              </a:spcBef>
              <a:spcAft>
                <a:spcPts val="0"/>
              </a:spcAft>
              <a:buClr>
                <a:schemeClr val="dk2"/>
              </a:buClr>
              <a:buSzPts val="3000"/>
              <a:buNone/>
              <a:defRPr sz="4000">
                <a:solidFill>
                  <a:schemeClr val="dk2"/>
                </a:solidFill>
              </a:defRPr>
            </a:lvl5pPr>
            <a:lvl6pPr lvl="5" algn="ctr" rtl="0">
              <a:spcBef>
                <a:spcPts val="0"/>
              </a:spcBef>
              <a:spcAft>
                <a:spcPts val="0"/>
              </a:spcAft>
              <a:buClr>
                <a:schemeClr val="dk2"/>
              </a:buClr>
              <a:buSzPts val="3000"/>
              <a:buNone/>
              <a:defRPr sz="4000">
                <a:solidFill>
                  <a:schemeClr val="dk2"/>
                </a:solidFill>
              </a:defRPr>
            </a:lvl6pPr>
            <a:lvl7pPr lvl="6" algn="ctr" rtl="0">
              <a:spcBef>
                <a:spcPts val="0"/>
              </a:spcBef>
              <a:spcAft>
                <a:spcPts val="0"/>
              </a:spcAft>
              <a:buClr>
                <a:schemeClr val="dk2"/>
              </a:buClr>
              <a:buSzPts val="3000"/>
              <a:buNone/>
              <a:defRPr sz="4000">
                <a:solidFill>
                  <a:schemeClr val="dk2"/>
                </a:solidFill>
              </a:defRPr>
            </a:lvl7pPr>
            <a:lvl8pPr lvl="7" algn="ctr" rtl="0">
              <a:spcBef>
                <a:spcPts val="0"/>
              </a:spcBef>
              <a:spcAft>
                <a:spcPts val="0"/>
              </a:spcAft>
              <a:buClr>
                <a:schemeClr val="dk2"/>
              </a:buClr>
              <a:buSzPts val="3000"/>
              <a:buNone/>
              <a:defRPr sz="4000">
                <a:solidFill>
                  <a:schemeClr val="dk2"/>
                </a:solidFill>
              </a:defRPr>
            </a:lvl8pPr>
            <a:lvl9pPr lvl="8" algn="ctr" rtl="0">
              <a:spcBef>
                <a:spcPts val="0"/>
              </a:spcBef>
              <a:spcAft>
                <a:spcPts val="0"/>
              </a:spcAft>
              <a:buClr>
                <a:schemeClr val="dk2"/>
              </a:buClr>
              <a:buSzPts val="3000"/>
              <a:buNone/>
              <a:defRPr sz="4000">
                <a:solidFill>
                  <a:schemeClr val="dk2"/>
                </a:solidFill>
              </a:defRPr>
            </a:lvl9pPr>
          </a:lstStyle>
          <a:p>
            <a:endParaRPr/>
          </a:p>
        </p:txBody>
      </p:sp>
    </p:spTree>
    <p:extLst>
      <p:ext uri="{BB962C8B-B14F-4D97-AF65-F5344CB8AC3E}">
        <p14:creationId xmlns:p14="http://schemas.microsoft.com/office/powerpoint/2010/main" val="57471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4.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4430" y="183969"/>
            <a:ext cx="11223204" cy="826435"/>
          </a:xfrm>
          <a:prstGeom prst="rect">
            <a:avLst/>
          </a:prstGeom>
        </p:spPr>
        <p:txBody>
          <a:bodyPr vert="horz" lIns="91440" tIns="45720" rIns="91440" bIns="45720" rtlCol="0" anchor="ctr">
            <a:normAutofit/>
          </a:bodyPr>
          <a:lstStyle/>
          <a:p>
            <a:r>
              <a:rPr lang="en-US" dirty="0"/>
              <a:t>HEADLINE</a:t>
            </a:r>
          </a:p>
        </p:txBody>
      </p:sp>
      <p:sp>
        <p:nvSpPr>
          <p:cNvPr id="3" name="Text Placeholder 2"/>
          <p:cNvSpPr>
            <a:spLocks noGrp="1"/>
          </p:cNvSpPr>
          <p:nvPr>
            <p:ph type="body" idx="1"/>
          </p:nvPr>
        </p:nvSpPr>
        <p:spPr>
          <a:xfrm>
            <a:off x="454429" y="1467874"/>
            <a:ext cx="10972800" cy="452975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04641" y="6339346"/>
            <a:ext cx="391590" cy="324959"/>
          </a:xfrm>
          <a:prstGeom prst="rect">
            <a:avLst/>
          </a:prstGeom>
        </p:spPr>
        <p:txBody>
          <a:bodyPr vert="horz" lIns="91440" tIns="45720" rIns="91440" bIns="45720" rtlCol="0" anchor="ctr"/>
          <a:lstStyle>
            <a:lvl1pPr algn="r">
              <a:defRPr sz="1000">
                <a:solidFill>
                  <a:srgbClr val="134370"/>
                </a:solidFill>
              </a:defRPr>
            </a:lvl1pPr>
          </a:lstStyle>
          <a:p>
            <a:fld id="{1192A142-7054-431A-A71A-F024B58D1027}" type="slidenum">
              <a:rPr lang="en-US" smtClean="0"/>
              <a:pPr/>
              <a:t>‹#›</a:t>
            </a:fld>
            <a:endParaRPr lang="en-US" dirty="0"/>
          </a:p>
        </p:txBody>
      </p:sp>
      <p:sp>
        <p:nvSpPr>
          <p:cNvPr id="20" name="TextBox 19"/>
          <p:cNvSpPr txBox="1"/>
          <p:nvPr/>
        </p:nvSpPr>
        <p:spPr>
          <a:xfrm>
            <a:off x="-6959600" y="0"/>
            <a:ext cx="6654800" cy="196977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600"/>
              </a:spcBef>
              <a:spcAft>
                <a:spcPts val="600"/>
              </a:spcAft>
            </a:pPr>
            <a:r>
              <a:rPr lang="en-US" sz="4000" b="1" dirty="0">
                <a:solidFill>
                  <a:prstClr val="black"/>
                </a:solidFill>
                <a:latin typeface="Arial" panose="020B0604020202020204" pitchFamily="34" charset="0"/>
                <a:cs typeface="Arial" panose="020B0604020202020204" pitchFamily="34" charset="0"/>
              </a:rPr>
              <a:t>Arial</a:t>
            </a:r>
            <a:r>
              <a:rPr lang="en-US" sz="4000" b="1" baseline="0" dirty="0">
                <a:solidFill>
                  <a:prstClr val="black"/>
                </a:solidFill>
                <a:latin typeface="Arial" panose="020B0604020202020204" pitchFamily="34" charset="0"/>
                <a:cs typeface="Arial" panose="020B0604020202020204" pitchFamily="34" charset="0"/>
              </a:rPr>
              <a:t> Slide Title</a:t>
            </a:r>
            <a:r>
              <a:rPr lang="en-US" sz="4000" b="1" dirty="0">
                <a:solidFill>
                  <a:prstClr val="black"/>
                </a:solidFill>
                <a:latin typeface="Arial" panose="020B0604020202020204" pitchFamily="34" charset="0"/>
                <a:cs typeface="Arial" panose="020B0604020202020204" pitchFamily="34" charset="0"/>
              </a:rPr>
              <a:t> – 36</a:t>
            </a:r>
          </a:p>
          <a:p>
            <a:pPr algn="r">
              <a:spcBef>
                <a:spcPts val="600"/>
              </a:spcBef>
              <a:spcAft>
                <a:spcPts val="600"/>
              </a:spcAft>
              <a:defRPr/>
            </a:pPr>
            <a:r>
              <a:rPr lang="en-US" sz="2400" dirty="0">
                <a:solidFill>
                  <a:prstClr val="black"/>
                </a:solidFill>
                <a:latin typeface="Arial" panose="020B0604020202020204" pitchFamily="34" charset="0"/>
                <a:cs typeface="Arial" panose="020B0604020202020204" pitchFamily="34" charset="0"/>
              </a:rPr>
              <a:t>Arial</a:t>
            </a:r>
            <a:r>
              <a:rPr lang="en-US" sz="2400" baseline="0" dirty="0">
                <a:solidFill>
                  <a:prstClr val="black"/>
                </a:solidFill>
                <a:latin typeface="Arial" panose="020B0604020202020204" pitchFamily="34" charset="0"/>
                <a:cs typeface="Arial" panose="020B0604020202020204" pitchFamily="34" charset="0"/>
              </a:rPr>
              <a:t> Content Title</a:t>
            </a:r>
            <a:r>
              <a:rPr lang="en-US" sz="2400" dirty="0">
                <a:solidFill>
                  <a:prstClr val="black"/>
                </a:solidFill>
                <a:latin typeface="Arial" panose="020B0604020202020204" pitchFamily="34" charset="0"/>
                <a:cs typeface="Arial" panose="020B0604020202020204" pitchFamily="34" charset="0"/>
              </a:rPr>
              <a:t> – 18</a:t>
            </a:r>
          </a:p>
          <a:p>
            <a:pPr algn="r">
              <a:spcBef>
                <a:spcPts val="600"/>
              </a:spcBef>
              <a:spcAft>
                <a:spcPts val="600"/>
              </a:spcAft>
              <a:defRPr/>
            </a:pPr>
            <a:r>
              <a:rPr lang="en-US" sz="1600" dirty="0">
                <a:solidFill>
                  <a:prstClr val="black"/>
                </a:solidFill>
                <a:latin typeface="Arial" panose="020B0604020202020204" pitchFamily="34" charset="0"/>
                <a:cs typeface="Arial" panose="020B0604020202020204" pitchFamily="34" charset="0"/>
              </a:rPr>
              <a:t>Arial Content Text – 16</a:t>
            </a:r>
          </a:p>
          <a:p>
            <a:pPr algn="r">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Arial Chart  Content – 12</a:t>
            </a:r>
          </a:p>
        </p:txBody>
      </p:sp>
      <p:sp>
        <p:nvSpPr>
          <p:cNvPr id="21" name="TextBox 20"/>
          <p:cNvSpPr txBox="1"/>
          <p:nvPr/>
        </p:nvSpPr>
        <p:spPr>
          <a:xfrm>
            <a:off x="-2922209" y="2629989"/>
            <a:ext cx="259502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prstClr val="black"/>
                </a:solidFill>
              </a:rPr>
              <a:t>RGB</a:t>
            </a:r>
          </a:p>
        </p:txBody>
      </p:sp>
      <p:sp>
        <p:nvSpPr>
          <p:cNvPr id="22" name="Rectangle 21"/>
          <p:cNvSpPr/>
          <p:nvPr/>
        </p:nvSpPr>
        <p:spPr>
          <a:xfrm>
            <a:off x="-2914867" y="2906987"/>
            <a:ext cx="2610068" cy="685800"/>
          </a:xfrm>
          <a:prstGeom prst="rect">
            <a:avLst/>
          </a:prstGeom>
          <a:solidFill>
            <a:srgbClr val="10427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prstClr val="white"/>
                </a:solidFill>
              </a:rPr>
              <a:t>16-66-112</a:t>
            </a:r>
          </a:p>
        </p:txBody>
      </p:sp>
      <p:sp>
        <p:nvSpPr>
          <p:cNvPr id="23" name="Rectangle 22"/>
          <p:cNvSpPr/>
          <p:nvPr/>
        </p:nvSpPr>
        <p:spPr>
          <a:xfrm>
            <a:off x="-2914867" y="3701030"/>
            <a:ext cx="2610068" cy="685800"/>
          </a:xfrm>
          <a:prstGeom prst="rect">
            <a:avLst/>
          </a:prstGeom>
          <a:solidFill>
            <a:srgbClr val="9E212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prstClr val="white"/>
                </a:solidFill>
              </a:rPr>
              <a:t>158-33-33</a:t>
            </a:r>
          </a:p>
        </p:txBody>
      </p:sp>
      <p:sp>
        <p:nvSpPr>
          <p:cNvPr id="24" name="Rectangle 23"/>
          <p:cNvSpPr/>
          <p:nvPr/>
        </p:nvSpPr>
        <p:spPr>
          <a:xfrm>
            <a:off x="-2914867" y="4495073"/>
            <a:ext cx="2610068" cy="685800"/>
          </a:xfrm>
          <a:prstGeom prst="rect">
            <a:avLst/>
          </a:prstGeom>
          <a:solidFill>
            <a:srgbClr val="D4A02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prstClr val="white"/>
                </a:solidFill>
              </a:rPr>
              <a:t>212-160-42</a:t>
            </a:r>
          </a:p>
        </p:txBody>
      </p:sp>
      <p:sp>
        <p:nvSpPr>
          <p:cNvPr id="25" name="Rectangle 24"/>
          <p:cNvSpPr/>
          <p:nvPr/>
        </p:nvSpPr>
        <p:spPr>
          <a:xfrm>
            <a:off x="-2914867" y="5289116"/>
            <a:ext cx="2610068" cy="685800"/>
          </a:xfrm>
          <a:prstGeom prst="rect">
            <a:avLst/>
          </a:prstGeom>
          <a:solidFill>
            <a:srgbClr val="009B4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prstClr val="white"/>
                </a:solidFill>
              </a:rPr>
              <a:t>0-155-72</a:t>
            </a:r>
          </a:p>
        </p:txBody>
      </p:sp>
      <p:sp>
        <p:nvSpPr>
          <p:cNvPr id="26" name="Rectangle 25"/>
          <p:cNvSpPr/>
          <p:nvPr/>
        </p:nvSpPr>
        <p:spPr>
          <a:xfrm>
            <a:off x="-2914867" y="6083159"/>
            <a:ext cx="2610068" cy="685800"/>
          </a:xfrm>
          <a:prstGeom prst="rect">
            <a:avLst/>
          </a:prstGeom>
          <a:solidFill>
            <a:srgbClr val="1C90A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prstClr val="white"/>
                </a:solidFill>
              </a:rPr>
              <a:t>28-144-163</a:t>
            </a:r>
          </a:p>
        </p:txBody>
      </p:sp>
      <p:sp>
        <p:nvSpPr>
          <p:cNvPr id="27" name="Rectangle 26"/>
          <p:cNvSpPr/>
          <p:nvPr/>
        </p:nvSpPr>
        <p:spPr>
          <a:xfrm>
            <a:off x="-2978189" y="2068129"/>
            <a:ext cx="2610068" cy="4635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prstClr val="black"/>
                </a:solidFill>
              </a:rPr>
              <a:t>Outline: black, ½ pt.</a:t>
            </a:r>
          </a:p>
        </p:txBody>
      </p:sp>
      <p:sp>
        <p:nvSpPr>
          <p:cNvPr id="29" name="Text Placeholder 11"/>
          <p:cNvSpPr txBox="1">
            <a:spLocks/>
          </p:cNvSpPr>
          <p:nvPr userDrawn="1"/>
        </p:nvSpPr>
        <p:spPr>
          <a:xfrm>
            <a:off x="9879574" y="-632982"/>
            <a:ext cx="1442046" cy="237197"/>
          </a:xfrm>
          <a:prstGeom prst="rect">
            <a:avLst/>
          </a:prstGeom>
        </p:spPr>
        <p:txBody>
          <a:bodyPr>
            <a:noAutofit/>
          </a:bodyPr>
          <a:lstStyle>
            <a:lvl1pPr marL="0" indent="0" algn="l" defTabSz="914400" rtl="0" eaLnBrk="1" latinLnBrk="0" hangingPunct="1">
              <a:spcBef>
                <a:spcPct val="20000"/>
              </a:spcBef>
              <a:buClr>
                <a:srgbClr val="1B90A3"/>
              </a:buClr>
              <a:buFont typeface="Arial" pitchFamily="34" charset="0"/>
              <a:buNone/>
              <a:defRPr sz="900" b="0" i="0" kern="1200" baseline="0">
                <a:solidFill>
                  <a:srgbClr val="7F7F7F"/>
                </a:solidFill>
                <a:latin typeface="Arial-BoldMS"/>
                <a:ea typeface="+mn-ea"/>
                <a:cs typeface="Arial-BoldMS"/>
              </a:defRPr>
            </a:lvl1pPr>
            <a:lvl2pPr marL="742950" indent="-28575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150" b="0" i="0" cap="all" spc="0" baseline="0" dirty="0">
                <a:solidFill>
                  <a:srgbClr val="104270"/>
                </a:solidFill>
                <a:latin typeface="Arial"/>
                <a:cs typeface="Arial"/>
              </a:rPr>
              <a:t>AARP RESEARCH</a:t>
            </a:r>
          </a:p>
        </p:txBody>
      </p:sp>
      <p:graphicFrame>
        <p:nvGraphicFramePr>
          <p:cNvPr id="18" name="Table 17"/>
          <p:cNvGraphicFramePr>
            <a:graphicFrameLocks noGrp="1"/>
          </p:cNvGraphicFramePr>
          <p:nvPr userDrawn="1">
            <p:extLst>
              <p:ext uri="{D42A27DB-BD31-4B8C-83A1-F6EECF244321}">
                <p14:modId xmlns:p14="http://schemas.microsoft.com/office/powerpoint/2010/main" val="1886638624"/>
              </p:ext>
            </p:extLst>
          </p:nvPr>
        </p:nvGraphicFramePr>
        <p:xfrm>
          <a:off x="454429" y="6357006"/>
          <a:ext cx="10967704" cy="274320"/>
        </p:xfrm>
        <a:graphic>
          <a:graphicData uri="http://schemas.openxmlformats.org/drawingml/2006/table">
            <a:tbl>
              <a:tblPr firstRow="1" bandRow="1">
                <a:tableStyleId>{5C22544A-7EE6-4342-B048-85BDC9FD1C3A}</a:tableStyleId>
              </a:tblPr>
              <a:tblGrid>
                <a:gridCol w="5483852">
                  <a:extLst>
                    <a:ext uri="{9D8B030D-6E8A-4147-A177-3AD203B41FA5}">
                      <a16:colId xmlns:a16="http://schemas.microsoft.com/office/drawing/2014/main" val="2979089914"/>
                    </a:ext>
                  </a:extLst>
                </a:gridCol>
                <a:gridCol w="5483852">
                  <a:extLst>
                    <a:ext uri="{9D8B030D-6E8A-4147-A177-3AD203B41FA5}">
                      <a16:colId xmlns:a16="http://schemas.microsoft.com/office/drawing/2014/main" val="273732478"/>
                    </a:ext>
                  </a:extLst>
                </a:gridCol>
              </a:tblGrid>
              <a:tr h="274320">
                <a:tc>
                  <a:txBody>
                    <a:bodyPr/>
                    <a:lstStyle/>
                    <a:p>
                      <a:r>
                        <a:rPr lang="en-US" sz="1000" dirty="0">
                          <a:solidFill>
                            <a:schemeClr val="accent1"/>
                          </a:solidFill>
                          <a:latin typeface="+mj-lt"/>
                        </a:rPr>
                        <a:t>AARP.ORG/RESEARCH</a:t>
                      </a:r>
                      <a:r>
                        <a:rPr lang="en-US" sz="1000" baseline="0" dirty="0">
                          <a:solidFill>
                            <a:schemeClr val="accent1"/>
                          </a:solidFill>
                          <a:latin typeface="+mj-lt"/>
                        </a:rPr>
                        <a:t> | </a:t>
                      </a:r>
                      <a:r>
                        <a:rPr lang="en-US" sz="1000" b="0" baseline="0" dirty="0">
                          <a:solidFill>
                            <a:schemeClr val="accent1"/>
                          </a:solidFill>
                          <a:latin typeface="+mj-lt"/>
                        </a:rPr>
                        <a:t>© 2018 AARP ALL RIGHTS RESERVED</a:t>
                      </a:r>
                      <a:endParaRPr lang="en-US" sz="1000" b="0" dirty="0">
                        <a:solidFill>
                          <a:schemeClr val="accent1"/>
                        </a:solidFill>
                        <a:latin typeface="+mj-lt"/>
                      </a:endParaRPr>
                    </a:p>
                  </a:txBody>
                  <a:tcPr marL="0" marR="0" marT="0" marB="0" anchor="ctr">
                    <a:lnL w="12700" cmpd="sng">
                      <a:noFill/>
                    </a:lnL>
                    <a:lnR w="12700" cmpd="sng">
                      <a:noFill/>
                    </a:lnR>
                    <a:lnT w="9525" cap="flat" cmpd="sng" algn="ctr">
                      <a:solidFill>
                        <a:schemeClr val="accent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r"/>
                      <a:r>
                        <a:rPr lang="en-US" sz="1000" dirty="0">
                          <a:solidFill>
                            <a:schemeClr val="accent1"/>
                          </a:solidFill>
                          <a:latin typeface="+mj-lt"/>
                        </a:rPr>
                        <a:t>AARP RESEARCH</a:t>
                      </a:r>
                    </a:p>
                  </a:txBody>
                  <a:tcPr marL="0" marR="0" marT="0" marB="0" anchor="ctr">
                    <a:lnL w="12700" cmpd="sng">
                      <a:noFill/>
                    </a:lnL>
                    <a:lnR w="12700" cmpd="sng">
                      <a:noFill/>
                    </a:lnR>
                    <a:lnT w="9525" cap="flat" cmpd="sng" algn="ctr">
                      <a:solidFill>
                        <a:schemeClr val="accent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551808"/>
                  </a:ext>
                </a:extLst>
              </a:tr>
            </a:tbl>
          </a:graphicData>
        </a:graphic>
      </p:graphicFrame>
    </p:spTree>
  </p:cSld>
  <p:clrMap bg1="lt1" tx1="dk1" bg2="lt2" tx2="dk2" accent1="accent1" accent2="accent2" accent3="accent3" accent4="accent4" accent5="accent5" accent6="accent6" hlink="hlink" folHlink="folHlink"/>
  <p:sldLayoutIdLst>
    <p:sldLayoutId id="2147483649" r:id="rId1"/>
    <p:sldLayoutId id="2147483662" r:id="rId2"/>
    <p:sldLayoutId id="2147483664" r:id="rId3"/>
    <p:sldLayoutId id="2147483650" r:id="rId4"/>
    <p:sldLayoutId id="2147483652" r:id="rId5"/>
    <p:sldLayoutId id="2147483656" r:id="rId6"/>
    <p:sldLayoutId id="2147483659" r:id="rId7"/>
    <p:sldLayoutId id="2147483657" r:id="rId8"/>
  </p:sldLayoutIdLst>
  <p:hf hdr="0" ftr="0" dt="0"/>
  <p:txStyles>
    <p:titleStyle>
      <a:lvl1pPr algn="l" defTabSz="914400" rtl="0" eaLnBrk="1" latinLnBrk="0" hangingPunct="1">
        <a:spcBef>
          <a:spcPct val="0"/>
        </a:spcBef>
        <a:buNone/>
        <a:defRPr sz="4000" b="1" kern="1200" baseline="0">
          <a:solidFill>
            <a:srgbClr val="9E2121"/>
          </a:solidFill>
          <a:latin typeface="Arial Narrow" panose="020B0606020202030204" pitchFamily="34" charset="0"/>
          <a:ea typeface="+mj-ea"/>
          <a:cs typeface="Arial" pitchFamily="34" charset="0"/>
        </a:defRPr>
      </a:lvl1pPr>
    </p:titleStyle>
    <p:bodyStyle>
      <a:lvl1pPr marL="231775" indent="-231775" algn="l" defTabSz="914400" rtl="0" eaLnBrk="1" latinLnBrk="0" hangingPunct="1">
        <a:spcBef>
          <a:spcPct val="20000"/>
        </a:spcBef>
        <a:buClr>
          <a:srgbClr val="1B90A3"/>
        </a:buClr>
        <a:buFont typeface="Arial" pitchFamily="34" charset="0"/>
        <a:buChar char="•"/>
        <a:defRPr sz="1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609600" y="274637"/>
            <a:ext cx="10972800" cy="11432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7" name="Google Shape;57;p13"/>
          <p:cNvSpPr txBox="1">
            <a:spLocks noGrp="1"/>
          </p:cNvSpPr>
          <p:nvPr>
            <p:ph type="body" idx="1"/>
          </p:nvPr>
        </p:nvSpPr>
        <p:spPr>
          <a:xfrm>
            <a:off x="609600" y="1600200"/>
            <a:ext cx="10972800" cy="4967600"/>
          </a:xfrm>
          <a:prstGeom prst="rect">
            <a:avLst/>
          </a:prstGeom>
          <a:noFill/>
          <a:ln>
            <a:noFill/>
          </a:ln>
        </p:spPr>
        <p:txBody>
          <a:bodyPr spcFirstLastPara="1" wrap="square" lIns="91425" tIns="91425" rIns="91425" bIns="91425" anchor="t" anchorCtr="0">
            <a:noAutofit/>
          </a:bodyPr>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Tree>
    <p:extLst>
      <p:ext uri="{BB962C8B-B14F-4D97-AF65-F5344CB8AC3E}">
        <p14:creationId xmlns:p14="http://schemas.microsoft.com/office/powerpoint/2010/main" val="3385177757"/>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1"/>
                </a:solidFill>
                <a:latin typeface="Proxima Nova"/>
                <a:ea typeface="Proxima Nova"/>
                <a:cs typeface="Proxima Nova"/>
                <a:sym typeface="Proxima Nova"/>
              </a:defRPr>
            </a:lvl1pPr>
            <a:lvl2pPr lvl="1" algn="r">
              <a:buNone/>
              <a:defRPr sz="1333">
                <a:solidFill>
                  <a:schemeClr val="dk1"/>
                </a:solidFill>
                <a:latin typeface="Proxima Nova"/>
                <a:ea typeface="Proxima Nova"/>
                <a:cs typeface="Proxima Nova"/>
                <a:sym typeface="Proxima Nova"/>
              </a:defRPr>
            </a:lvl2pPr>
            <a:lvl3pPr lvl="2" algn="r">
              <a:buNone/>
              <a:defRPr sz="1333">
                <a:solidFill>
                  <a:schemeClr val="dk1"/>
                </a:solidFill>
                <a:latin typeface="Proxima Nova"/>
                <a:ea typeface="Proxima Nova"/>
                <a:cs typeface="Proxima Nova"/>
                <a:sym typeface="Proxima Nova"/>
              </a:defRPr>
            </a:lvl3pPr>
            <a:lvl4pPr lvl="3" algn="r">
              <a:buNone/>
              <a:defRPr sz="1333">
                <a:solidFill>
                  <a:schemeClr val="dk1"/>
                </a:solidFill>
                <a:latin typeface="Proxima Nova"/>
                <a:ea typeface="Proxima Nova"/>
                <a:cs typeface="Proxima Nova"/>
                <a:sym typeface="Proxima Nova"/>
              </a:defRPr>
            </a:lvl4pPr>
            <a:lvl5pPr lvl="4" algn="r">
              <a:buNone/>
              <a:defRPr sz="1333">
                <a:solidFill>
                  <a:schemeClr val="dk1"/>
                </a:solidFill>
                <a:latin typeface="Proxima Nova"/>
                <a:ea typeface="Proxima Nova"/>
                <a:cs typeface="Proxima Nova"/>
                <a:sym typeface="Proxima Nova"/>
              </a:defRPr>
            </a:lvl5pPr>
            <a:lvl6pPr lvl="5" algn="r">
              <a:buNone/>
              <a:defRPr sz="1333">
                <a:solidFill>
                  <a:schemeClr val="dk1"/>
                </a:solidFill>
                <a:latin typeface="Proxima Nova"/>
                <a:ea typeface="Proxima Nova"/>
                <a:cs typeface="Proxima Nova"/>
                <a:sym typeface="Proxima Nova"/>
              </a:defRPr>
            </a:lvl6pPr>
            <a:lvl7pPr lvl="6" algn="r">
              <a:buNone/>
              <a:defRPr sz="1333">
                <a:solidFill>
                  <a:schemeClr val="dk1"/>
                </a:solidFill>
                <a:latin typeface="Proxima Nova"/>
                <a:ea typeface="Proxima Nova"/>
                <a:cs typeface="Proxima Nova"/>
                <a:sym typeface="Proxima Nova"/>
              </a:defRPr>
            </a:lvl7pPr>
            <a:lvl8pPr lvl="7" algn="r">
              <a:buNone/>
              <a:defRPr sz="1333">
                <a:solidFill>
                  <a:schemeClr val="dk1"/>
                </a:solidFill>
                <a:latin typeface="Proxima Nova"/>
                <a:ea typeface="Proxima Nova"/>
                <a:cs typeface="Proxima Nova"/>
                <a:sym typeface="Proxima Nova"/>
              </a:defRPr>
            </a:lvl8pPr>
            <a:lvl9pPr lvl="8" algn="r">
              <a:buNone/>
              <a:defRPr sz="1333">
                <a:solidFill>
                  <a:schemeClr val="dk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3028059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371010" y="0"/>
            <a:ext cx="1219200" cy="6858000"/>
          </a:xfrm>
          <a:custGeom>
            <a:avLst/>
            <a:gdLst/>
            <a:ahLst/>
            <a:cxnLst/>
            <a:rect l="l" t="t" r="r" b="b"/>
            <a:pathLst>
              <a:path w="1219200" h="6858000">
                <a:moveTo>
                  <a:pt x="0" y="0"/>
                </a:moveTo>
                <a:lnTo>
                  <a:pt x="1219200" y="6858000"/>
                </a:lnTo>
              </a:path>
            </a:pathLst>
          </a:custGeom>
          <a:ln w="12700">
            <a:solidFill>
              <a:srgbClr val="BFBFBF"/>
            </a:solidFill>
          </a:ln>
        </p:spPr>
        <p:txBody>
          <a:bodyPr wrap="square" lIns="0" tIns="0" rIns="0" bIns="0" rtlCol="0"/>
          <a:lstStyle/>
          <a:p>
            <a:endParaRPr/>
          </a:p>
        </p:txBody>
      </p:sp>
      <p:sp>
        <p:nvSpPr>
          <p:cNvPr id="17" name="bk object 17"/>
          <p:cNvSpPr/>
          <p:nvPr/>
        </p:nvSpPr>
        <p:spPr>
          <a:xfrm>
            <a:off x="7425266" y="3681412"/>
            <a:ext cx="4763770" cy="3176905"/>
          </a:xfrm>
          <a:custGeom>
            <a:avLst/>
            <a:gdLst/>
            <a:ahLst/>
            <a:cxnLst/>
            <a:rect l="l" t="t" r="r" b="b"/>
            <a:pathLst>
              <a:path w="4763770" h="3176904">
                <a:moveTo>
                  <a:pt x="4763558" y="0"/>
                </a:moveTo>
                <a:lnTo>
                  <a:pt x="0" y="3176587"/>
                </a:lnTo>
              </a:path>
            </a:pathLst>
          </a:custGeom>
          <a:ln w="12700">
            <a:solidFill>
              <a:srgbClr val="D9D9D9"/>
            </a:solidFill>
          </a:ln>
        </p:spPr>
        <p:txBody>
          <a:bodyPr wrap="square" lIns="0" tIns="0" rIns="0" bIns="0" rtlCol="0"/>
          <a:lstStyle/>
          <a:p>
            <a:endParaRPr/>
          </a:p>
        </p:txBody>
      </p:sp>
      <p:sp>
        <p:nvSpPr>
          <p:cNvPr id="18" name="bk object 18"/>
          <p:cNvSpPr/>
          <p:nvPr/>
        </p:nvSpPr>
        <p:spPr>
          <a:xfrm>
            <a:off x="9181475" y="0"/>
            <a:ext cx="3007360" cy="6858000"/>
          </a:xfrm>
          <a:custGeom>
            <a:avLst/>
            <a:gdLst/>
            <a:ahLst/>
            <a:cxnLst/>
            <a:rect l="l" t="t" r="r" b="b"/>
            <a:pathLst>
              <a:path w="3007359" h="6858000">
                <a:moveTo>
                  <a:pt x="3007349" y="0"/>
                </a:moveTo>
                <a:lnTo>
                  <a:pt x="2043009" y="0"/>
                </a:lnTo>
                <a:lnTo>
                  <a:pt x="0" y="6858000"/>
                </a:lnTo>
                <a:lnTo>
                  <a:pt x="3007349" y="6858000"/>
                </a:lnTo>
                <a:lnTo>
                  <a:pt x="3007349" y="0"/>
                </a:lnTo>
                <a:close/>
              </a:path>
            </a:pathLst>
          </a:custGeom>
          <a:solidFill>
            <a:srgbClr val="90C226">
              <a:alpha val="30198"/>
            </a:srgbClr>
          </a:solidFill>
        </p:spPr>
        <p:txBody>
          <a:bodyPr wrap="square" lIns="0" tIns="0" rIns="0" bIns="0" rtlCol="0"/>
          <a:lstStyle/>
          <a:p>
            <a:endParaRPr/>
          </a:p>
        </p:txBody>
      </p:sp>
      <p:sp>
        <p:nvSpPr>
          <p:cNvPr id="19" name="bk object 19"/>
          <p:cNvSpPr/>
          <p:nvPr/>
        </p:nvSpPr>
        <p:spPr>
          <a:xfrm>
            <a:off x="9604933" y="0"/>
            <a:ext cx="2587625" cy="6858000"/>
          </a:xfrm>
          <a:custGeom>
            <a:avLst/>
            <a:gdLst/>
            <a:ahLst/>
            <a:cxnLst/>
            <a:rect l="l" t="t" r="r" b="b"/>
            <a:pathLst>
              <a:path w="2587625" h="6858000">
                <a:moveTo>
                  <a:pt x="2587067" y="0"/>
                </a:moveTo>
                <a:lnTo>
                  <a:pt x="0" y="0"/>
                </a:lnTo>
                <a:lnTo>
                  <a:pt x="1207968" y="6858000"/>
                </a:lnTo>
                <a:lnTo>
                  <a:pt x="2587067" y="6858000"/>
                </a:lnTo>
                <a:lnTo>
                  <a:pt x="2587067" y="0"/>
                </a:lnTo>
                <a:close/>
              </a:path>
            </a:pathLst>
          </a:custGeom>
          <a:solidFill>
            <a:srgbClr val="90C226">
              <a:alpha val="19999"/>
            </a:srgbClr>
          </a:solidFill>
        </p:spPr>
        <p:txBody>
          <a:bodyPr wrap="square" lIns="0" tIns="0" rIns="0" bIns="0" rtlCol="0"/>
          <a:lstStyle/>
          <a:p>
            <a:endParaRPr/>
          </a:p>
        </p:txBody>
      </p:sp>
      <p:sp>
        <p:nvSpPr>
          <p:cNvPr id="20" name="bk object 20"/>
          <p:cNvSpPr/>
          <p:nvPr/>
        </p:nvSpPr>
        <p:spPr>
          <a:xfrm>
            <a:off x="8932333" y="3048000"/>
            <a:ext cx="3260090" cy="3810000"/>
          </a:xfrm>
          <a:custGeom>
            <a:avLst/>
            <a:gdLst/>
            <a:ahLst/>
            <a:cxnLst/>
            <a:rect l="l" t="t" r="r" b="b"/>
            <a:pathLst>
              <a:path w="3260090" h="3810000">
                <a:moveTo>
                  <a:pt x="3259667" y="0"/>
                </a:moveTo>
                <a:lnTo>
                  <a:pt x="0" y="3810000"/>
                </a:lnTo>
                <a:lnTo>
                  <a:pt x="3259667" y="3810000"/>
                </a:lnTo>
                <a:lnTo>
                  <a:pt x="3259667" y="0"/>
                </a:lnTo>
                <a:close/>
              </a:path>
            </a:pathLst>
          </a:custGeom>
          <a:solidFill>
            <a:srgbClr val="54A021">
              <a:alpha val="72158"/>
            </a:srgbClr>
          </a:solidFill>
        </p:spPr>
        <p:txBody>
          <a:bodyPr wrap="square" lIns="0" tIns="0" rIns="0" bIns="0" rtlCol="0"/>
          <a:lstStyle/>
          <a:p>
            <a:endParaRPr/>
          </a:p>
        </p:txBody>
      </p:sp>
      <p:sp>
        <p:nvSpPr>
          <p:cNvPr id="21" name="bk object 21"/>
          <p:cNvSpPr/>
          <p:nvPr/>
        </p:nvSpPr>
        <p:spPr>
          <a:xfrm>
            <a:off x="9337546" y="0"/>
            <a:ext cx="2851785" cy="6858000"/>
          </a:xfrm>
          <a:custGeom>
            <a:avLst/>
            <a:gdLst/>
            <a:ahLst/>
            <a:cxnLst/>
            <a:rect l="l" t="t" r="r" b="b"/>
            <a:pathLst>
              <a:path w="2851784" h="6858000">
                <a:moveTo>
                  <a:pt x="2851279" y="0"/>
                </a:moveTo>
                <a:lnTo>
                  <a:pt x="0" y="0"/>
                </a:lnTo>
                <a:lnTo>
                  <a:pt x="2467704" y="6858000"/>
                </a:lnTo>
                <a:lnTo>
                  <a:pt x="2851279" y="6858000"/>
                </a:lnTo>
                <a:lnTo>
                  <a:pt x="2851279" y="0"/>
                </a:lnTo>
                <a:close/>
              </a:path>
            </a:pathLst>
          </a:custGeom>
          <a:solidFill>
            <a:srgbClr val="3F7819">
              <a:alpha val="70199"/>
            </a:srgbClr>
          </a:solidFill>
        </p:spPr>
        <p:txBody>
          <a:bodyPr wrap="square" lIns="0" tIns="0" rIns="0" bIns="0" rtlCol="0"/>
          <a:lstStyle/>
          <a:p>
            <a:endParaRPr/>
          </a:p>
        </p:txBody>
      </p:sp>
      <p:sp>
        <p:nvSpPr>
          <p:cNvPr id="22" name="bk object 22"/>
          <p:cNvSpPr/>
          <p:nvPr/>
        </p:nvSpPr>
        <p:spPr>
          <a:xfrm>
            <a:off x="10898730" y="0"/>
            <a:ext cx="1290320" cy="6858000"/>
          </a:xfrm>
          <a:custGeom>
            <a:avLst/>
            <a:gdLst/>
            <a:ahLst/>
            <a:cxnLst/>
            <a:rect l="l" t="t" r="r" b="b"/>
            <a:pathLst>
              <a:path w="1290320" h="6858000">
                <a:moveTo>
                  <a:pt x="1290093" y="0"/>
                </a:moveTo>
                <a:lnTo>
                  <a:pt x="1018477" y="0"/>
                </a:lnTo>
                <a:lnTo>
                  <a:pt x="0" y="6858000"/>
                </a:lnTo>
                <a:lnTo>
                  <a:pt x="1290093" y="6858000"/>
                </a:lnTo>
                <a:lnTo>
                  <a:pt x="1290093" y="0"/>
                </a:lnTo>
                <a:close/>
              </a:path>
            </a:pathLst>
          </a:custGeom>
          <a:solidFill>
            <a:srgbClr val="C0E474">
              <a:alpha val="70199"/>
            </a:srgbClr>
          </a:solidFill>
        </p:spPr>
        <p:txBody>
          <a:bodyPr wrap="square" lIns="0" tIns="0" rIns="0" bIns="0" rtlCol="0"/>
          <a:lstStyle/>
          <a:p>
            <a:endParaRPr/>
          </a:p>
        </p:txBody>
      </p:sp>
      <p:sp>
        <p:nvSpPr>
          <p:cNvPr id="23" name="bk object 23"/>
          <p:cNvSpPr/>
          <p:nvPr/>
        </p:nvSpPr>
        <p:spPr>
          <a:xfrm>
            <a:off x="10940367" y="0"/>
            <a:ext cx="1249045" cy="6858000"/>
          </a:xfrm>
          <a:custGeom>
            <a:avLst/>
            <a:gdLst/>
            <a:ahLst/>
            <a:cxnLst/>
            <a:rect l="l" t="t" r="r" b="b"/>
            <a:pathLst>
              <a:path w="1249045" h="6858000">
                <a:moveTo>
                  <a:pt x="1248456" y="0"/>
                </a:moveTo>
                <a:lnTo>
                  <a:pt x="0" y="0"/>
                </a:lnTo>
                <a:lnTo>
                  <a:pt x="1108013" y="6858000"/>
                </a:lnTo>
                <a:lnTo>
                  <a:pt x="1248456" y="6858000"/>
                </a:lnTo>
                <a:lnTo>
                  <a:pt x="1248456" y="0"/>
                </a:lnTo>
                <a:close/>
              </a:path>
            </a:pathLst>
          </a:custGeom>
          <a:solidFill>
            <a:srgbClr val="90C226">
              <a:alpha val="65098"/>
            </a:srgbClr>
          </a:solidFill>
        </p:spPr>
        <p:txBody>
          <a:bodyPr wrap="square" lIns="0" tIns="0" rIns="0" bIns="0" rtlCol="0"/>
          <a:lstStyle/>
          <a:p>
            <a:endParaRPr/>
          </a:p>
        </p:txBody>
      </p:sp>
      <p:sp>
        <p:nvSpPr>
          <p:cNvPr id="24" name="bk object 24"/>
          <p:cNvSpPr/>
          <p:nvPr/>
        </p:nvSpPr>
        <p:spPr>
          <a:xfrm>
            <a:off x="10371666" y="3589866"/>
            <a:ext cx="1817370" cy="3268345"/>
          </a:xfrm>
          <a:custGeom>
            <a:avLst/>
            <a:gdLst/>
            <a:ahLst/>
            <a:cxnLst/>
            <a:rect l="l" t="t" r="r" b="b"/>
            <a:pathLst>
              <a:path w="1817370" h="3268345">
                <a:moveTo>
                  <a:pt x="1817159" y="0"/>
                </a:moveTo>
                <a:lnTo>
                  <a:pt x="0" y="3268132"/>
                </a:lnTo>
                <a:lnTo>
                  <a:pt x="1817159" y="3268132"/>
                </a:lnTo>
                <a:lnTo>
                  <a:pt x="1817159" y="0"/>
                </a:lnTo>
                <a:close/>
              </a:path>
            </a:pathLst>
          </a:custGeom>
          <a:solidFill>
            <a:srgbClr val="90C226">
              <a:alpha val="79998"/>
            </a:srgbClr>
          </a:solidFill>
        </p:spPr>
        <p:txBody>
          <a:bodyPr wrap="square" lIns="0" tIns="0" rIns="0" bIns="0" rtlCol="0"/>
          <a:lstStyle/>
          <a:p>
            <a:endParaRPr/>
          </a:p>
        </p:txBody>
      </p:sp>
      <p:sp>
        <p:nvSpPr>
          <p:cNvPr id="2" name="Holder 2"/>
          <p:cNvSpPr>
            <a:spLocks noGrp="1"/>
          </p:cNvSpPr>
          <p:nvPr>
            <p:ph type="title"/>
          </p:nvPr>
        </p:nvSpPr>
        <p:spPr>
          <a:xfrm>
            <a:off x="3068382" y="618235"/>
            <a:ext cx="6055235" cy="1031239"/>
          </a:xfrm>
          <a:prstGeom prst="rect">
            <a:avLst/>
          </a:prstGeom>
        </p:spPr>
        <p:txBody>
          <a:bodyPr wrap="square" lIns="0" tIns="0" rIns="0" bIns="0">
            <a:spAutoFit/>
          </a:bodyPr>
          <a:lstStyle>
            <a:lvl1pPr>
              <a:defRPr sz="6600" b="0" i="0">
                <a:solidFill>
                  <a:srgbClr val="90C226"/>
                </a:solidFill>
                <a:latin typeface="Trebuchet MS"/>
                <a:cs typeface="Trebuchet MS"/>
              </a:defRPr>
            </a:lvl1pPr>
          </a:lstStyle>
          <a:p>
            <a:endParaRPr/>
          </a:p>
        </p:txBody>
      </p:sp>
      <p:sp>
        <p:nvSpPr>
          <p:cNvPr id="3" name="Holder 3"/>
          <p:cNvSpPr>
            <a:spLocks noGrp="1"/>
          </p:cNvSpPr>
          <p:nvPr>
            <p:ph type="body" idx="1"/>
          </p:nvPr>
        </p:nvSpPr>
        <p:spPr>
          <a:xfrm>
            <a:off x="2305537" y="2058923"/>
            <a:ext cx="7580924" cy="309816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10/24/2019</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2682826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1425436"/>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chart" Target="../charts/chart19.xml"/></Relationships>
</file>

<file path=ppt/slides/_rels/slide1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chart" Target="../charts/chart2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chart" Target="../charts/chart23.xml"/></Relationships>
</file>

<file path=ppt/slides/_rels/slide1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chart" Target="../charts/chart25.xml"/></Relationships>
</file>

<file path=ppt/slides/_rels/slide1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mailto:jbinette@aarp.org"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hyperlink" Target="http://www.aarp.org/livablesurvey2018" TargetMode="External"/><Relationship Id="rId4" Type="http://schemas.openxmlformats.org/officeDocument/2006/relationships/hyperlink" Target="mailto:media@aarp.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4.xml"/><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hyperlink" Target="mailto:jan@housingchoices.org" TargetMode="External"/><Relationship Id="rId2" Type="http://schemas.openxmlformats.org/officeDocument/2006/relationships/notesSlide" Target="../notesSlides/notesSlide32.xml"/><Relationship Id="rId1" Type="http://schemas.openxmlformats.org/officeDocument/2006/relationships/slideLayout" Target="../slideLayouts/slideLayout34.xml"/><Relationship Id="rId5" Type="http://schemas.openxmlformats.org/officeDocument/2006/relationships/image" Target="../media/image29.png"/><Relationship Id="rId4" Type="http://schemas.openxmlformats.org/officeDocument/2006/relationships/hyperlink" Target="http://www.housingchoices.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gif"/><Relationship Id="rId3" Type="http://schemas.openxmlformats.org/officeDocument/2006/relationships/image" Target="../media/image32.jpg"/><Relationship Id="rId7" Type="http://schemas.openxmlformats.org/officeDocument/2006/relationships/image" Target="../media/image36.jp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36.xml"/><Relationship Id="rId16" Type="http://schemas.openxmlformats.org/officeDocument/2006/relationships/image" Target="../media/image45.png"/><Relationship Id="rId1" Type="http://schemas.openxmlformats.org/officeDocument/2006/relationships/slideLayout" Target="../slideLayouts/slideLayout2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jp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jpg"/><Relationship Id="rId9" Type="http://schemas.openxmlformats.org/officeDocument/2006/relationships/image" Target="../media/image38.png"/><Relationship Id="rId1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53.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hart" Target="../charts/chart10.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8.xml"/><Relationship Id="rId4" Type="http://schemas.openxmlformats.org/officeDocument/2006/relationships/image" Target="../media/image60.jpg"/></Relationships>
</file>

<file path=ppt/slides/_rels/slide5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hyperlink" Target="http://www.youthunited.net/" TargetMode="External"/><Relationship Id="rId2" Type="http://schemas.openxmlformats.org/officeDocument/2006/relationships/hyperlink" Target="mailto:ofeliabello@youthunited.net" TargetMode="Externa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chart" Target="../charts/chart12.xml"/></Relationships>
</file>

<file path=ppt/slides/_rels/slide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Abrams (1)">
            <a:hlinkClick r:id="" action="ppaction://media"/>
            <a:extLst>
              <a:ext uri="{FF2B5EF4-FFF2-40B4-BE49-F238E27FC236}">
                <a16:creationId xmlns:a16="http://schemas.microsoft.com/office/drawing/2014/main" id="{57EE3CEC-5E72-4670-80D4-7A40D6DA31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009650"/>
            <a:ext cx="6096000" cy="4838700"/>
          </a:xfrm>
          <a:prstGeom prst="rect">
            <a:avLst/>
          </a:prstGeom>
        </p:spPr>
      </p:pic>
    </p:spTree>
    <p:extLst>
      <p:ext uri="{BB962C8B-B14F-4D97-AF65-F5344CB8AC3E}">
        <p14:creationId xmlns:p14="http://schemas.microsoft.com/office/powerpoint/2010/main" val="190127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786" y="209263"/>
            <a:ext cx="11604850" cy="1510171"/>
          </a:xfrm>
        </p:spPr>
        <p:txBody>
          <a:bodyPr>
            <a:noAutofit/>
          </a:bodyPr>
          <a:lstStyle/>
          <a:p>
            <a:r>
              <a:rPr lang="en-US" sz="3200" dirty="0"/>
              <a:t>Generation Y, X and Baby Boomers are more likely to live in an ADU if they needed help or to live close by to someone. Silent generation is least likely to live in an ADU to lower housing costs</a:t>
            </a:r>
          </a:p>
        </p:txBody>
      </p:sp>
      <p:sp>
        <p:nvSpPr>
          <p:cNvPr id="4" name="Slide Number Placeholder 3"/>
          <p:cNvSpPr>
            <a:spLocks noGrp="1"/>
          </p:cNvSpPr>
          <p:nvPr>
            <p:ph type="sldNum" sz="quarter" idx="4"/>
          </p:nvPr>
        </p:nvSpPr>
        <p:spPr/>
        <p:txBody>
          <a:bodyPr/>
          <a:lstStyle/>
          <a:p>
            <a:fld id="{1192A142-7054-431A-A71A-F024B58D1027}" type="slidenum">
              <a:rPr lang="en-US" smtClean="0"/>
              <a:pPr/>
              <a:t>10</a:t>
            </a:fld>
            <a:endParaRPr lang="en-US" dirty="0"/>
          </a:p>
        </p:txBody>
      </p:sp>
      <p:sp>
        <p:nvSpPr>
          <p:cNvPr id="7" name="TextBox 12"/>
          <p:cNvSpPr txBox="1"/>
          <p:nvPr/>
        </p:nvSpPr>
        <p:spPr>
          <a:xfrm>
            <a:off x="372786" y="5975197"/>
            <a:ext cx="10874334" cy="278751"/>
          </a:xfrm>
          <a:prstGeom prst="rect">
            <a:avLst/>
          </a:prstGeom>
          <a:noFill/>
          <a:ln>
            <a:noFill/>
          </a:ln>
        </p:spPr>
        <p:txBody>
          <a:bodyPr wrap="square"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i="1" dirty="0">
                <a:solidFill>
                  <a:schemeClr val="bg1">
                    <a:lumMod val="50000"/>
                  </a:schemeClr>
                </a:solidFill>
              </a:rPr>
              <a:t>Q13: Would you consider living in an ADU…? To lower your housing costs; If you needed help with everyday activities such as household chores or transportation to places like the grocery store or doctor’s office; To live close by to someone but still live in your own separate space.</a:t>
            </a:r>
          </a:p>
        </p:txBody>
      </p:sp>
      <p:graphicFrame>
        <p:nvGraphicFramePr>
          <p:cNvPr id="11" name="Chart 10"/>
          <p:cNvGraphicFramePr/>
          <p:nvPr>
            <p:extLst>
              <p:ext uri="{D42A27DB-BD31-4B8C-83A1-F6EECF244321}">
                <p14:modId xmlns:p14="http://schemas.microsoft.com/office/powerpoint/2010/main" val="667031465"/>
              </p:ext>
            </p:extLst>
          </p:nvPr>
        </p:nvGraphicFramePr>
        <p:xfrm>
          <a:off x="1244765" y="1943100"/>
          <a:ext cx="9427168" cy="41062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7207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786" y="209263"/>
            <a:ext cx="11604850" cy="1510171"/>
          </a:xfrm>
        </p:spPr>
        <p:txBody>
          <a:bodyPr>
            <a:noAutofit/>
          </a:bodyPr>
          <a:lstStyle/>
          <a:p>
            <a:r>
              <a:rPr lang="en-US" sz="3600" dirty="0"/>
              <a:t>California residents are most likely to live in an ADU to lower housing costs.</a:t>
            </a:r>
          </a:p>
        </p:txBody>
      </p:sp>
      <p:sp>
        <p:nvSpPr>
          <p:cNvPr id="4" name="Slide Number Placeholder 3"/>
          <p:cNvSpPr>
            <a:spLocks noGrp="1"/>
          </p:cNvSpPr>
          <p:nvPr>
            <p:ph type="sldNum" sz="quarter" idx="4"/>
          </p:nvPr>
        </p:nvSpPr>
        <p:spPr/>
        <p:txBody>
          <a:bodyPr/>
          <a:lstStyle/>
          <a:p>
            <a:fld id="{1192A142-7054-431A-A71A-F024B58D1027}" type="slidenum">
              <a:rPr lang="en-US" smtClean="0"/>
              <a:pPr/>
              <a:t>11</a:t>
            </a:fld>
            <a:endParaRPr lang="en-US" dirty="0"/>
          </a:p>
        </p:txBody>
      </p:sp>
      <p:sp>
        <p:nvSpPr>
          <p:cNvPr id="7" name="TextBox 12"/>
          <p:cNvSpPr txBox="1"/>
          <p:nvPr/>
        </p:nvSpPr>
        <p:spPr>
          <a:xfrm>
            <a:off x="372786" y="5975197"/>
            <a:ext cx="10874334" cy="278751"/>
          </a:xfrm>
          <a:prstGeom prst="rect">
            <a:avLst/>
          </a:prstGeom>
          <a:noFill/>
          <a:ln>
            <a:noFill/>
          </a:ln>
        </p:spPr>
        <p:txBody>
          <a:bodyPr wrap="square"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i="1" dirty="0">
                <a:solidFill>
                  <a:schemeClr val="bg1">
                    <a:lumMod val="50000"/>
                  </a:schemeClr>
                </a:solidFill>
              </a:rPr>
              <a:t>Q13: Would you consider living in an ADU…? To lower your housing costs; If you needed help with everyday activities such as household chores or transportation to places like the grocery store or doctor’s office; To live close by to someone but still live in your own separate space.</a:t>
            </a:r>
          </a:p>
        </p:txBody>
      </p:sp>
      <p:graphicFrame>
        <p:nvGraphicFramePr>
          <p:cNvPr id="6" name="Chart 5"/>
          <p:cNvGraphicFramePr/>
          <p:nvPr>
            <p:extLst>
              <p:ext uri="{D42A27DB-BD31-4B8C-83A1-F6EECF244321}">
                <p14:modId xmlns:p14="http://schemas.microsoft.com/office/powerpoint/2010/main" val="3770734516"/>
              </p:ext>
            </p:extLst>
          </p:nvPr>
        </p:nvGraphicFramePr>
        <p:xfrm>
          <a:off x="1567173" y="1608043"/>
          <a:ext cx="8867273" cy="41553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29451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589" y="402968"/>
            <a:ext cx="11000892" cy="1629767"/>
          </a:xfrm>
        </p:spPr>
        <p:txBody>
          <a:bodyPr>
            <a:noAutofit/>
          </a:bodyPr>
          <a:lstStyle/>
          <a:p>
            <a:r>
              <a:rPr lang="en-US" sz="3200" dirty="0"/>
              <a:t>Generation Y, X and Baby Boomers are more likely to consider home sharing. Although more Gen Z report being unsure, it is not a statistically significant difference.</a:t>
            </a:r>
          </a:p>
        </p:txBody>
      </p:sp>
      <p:sp>
        <p:nvSpPr>
          <p:cNvPr id="4" name="Slide Number Placeholder 3"/>
          <p:cNvSpPr>
            <a:spLocks noGrp="1"/>
          </p:cNvSpPr>
          <p:nvPr>
            <p:ph type="sldNum" sz="quarter" idx="4"/>
          </p:nvPr>
        </p:nvSpPr>
        <p:spPr/>
        <p:txBody>
          <a:bodyPr/>
          <a:lstStyle/>
          <a:p>
            <a:fld id="{1192A142-7054-431A-A71A-F024B58D1027}" type="slidenum">
              <a:rPr lang="en-US" smtClean="0"/>
              <a:pPr/>
              <a:t>12</a:t>
            </a:fld>
            <a:endParaRPr lang="en-US" dirty="0"/>
          </a:p>
        </p:txBody>
      </p:sp>
      <p:graphicFrame>
        <p:nvGraphicFramePr>
          <p:cNvPr id="8" name="Content Placeholder 2"/>
          <p:cNvGraphicFramePr>
            <a:graphicFrameLocks/>
          </p:cNvGraphicFramePr>
          <p:nvPr>
            <p:extLst/>
          </p:nvPr>
        </p:nvGraphicFramePr>
        <p:xfrm>
          <a:off x="1321358" y="2196796"/>
          <a:ext cx="3583858" cy="345300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389965" y="5708794"/>
            <a:ext cx="11070516" cy="872685"/>
          </a:xfrm>
          <a:prstGeom prst="rect">
            <a:avLst/>
          </a:prstGeom>
          <a:noFill/>
          <a:ln>
            <a:noFill/>
          </a:ln>
        </p:spPr>
        <p:txBody>
          <a:bodyPr wrap="square" rtlCol="0" anchor="ctr" anchorCtr="0">
            <a:noAutofit/>
          </a:bodyPr>
          <a:lstStyle/>
          <a:p>
            <a:r>
              <a:rPr lang="en-US" sz="1000" i="1" dirty="0">
                <a:solidFill>
                  <a:schemeClr val="bg1">
                    <a:lumMod val="50000"/>
                  </a:schemeClr>
                </a:solidFill>
              </a:rPr>
              <a:t>Q14: As you grow older would you consider sharing your home with another person? </a:t>
            </a:r>
          </a:p>
        </p:txBody>
      </p:sp>
      <p:graphicFrame>
        <p:nvGraphicFramePr>
          <p:cNvPr id="10" name="Chart 9"/>
          <p:cNvGraphicFramePr/>
          <p:nvPr>
            <p:extLst>
              <p:ext uri="{D42A27DB-BD31-4B8C-83A1-F6EECF244321}">
                <p14:modId xmlns:p14="http://schemas.microsoft.com/office/powerpoint/2010/main" val="2828082124"/>
              </p:ext>
            </p:extLst>
          </p:nvPr>
        </p:nvGraphicFramePr>
        <p:xfrm>
          <a:off x="723900" y="2032734"/>
          <a:ext cx="10736581" cy="39870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98992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589" y="402968"/>
            <a:ext cx="11000892" cy="1629767"/>
          </a:xfrm>
        </p:spPr>
        <p:txBody>
          <a:bodyPr>
            <a:noAutofit/>
          </a:bodyPr>
          <a:lstStyle/>
          <a:p>
            <a:r>
              <a:rPr lang="en-US" sz="3200" dirty="0"/>
              <a:t>Reasons for considering home sharing are actually similar across generations even though there appear to be some differences, they are not a statistically significant.</a:t>
            </a:r>
          </a:p>
        </p:txBody>
      </p:sp>
      <p:sp>
        <p:nvSpPr>
          <p:cNvPr id="4" name="Slide Number Placeholder 3"/>
          <p:cNvSpPr>
            <a:spLocks noGrp="1"/>
          </p:cNvSpPr>
          <p:nvPr>
            <p:ph type="sldNum" sz="quarter" idx="4"/>
          </p:nvPr>
        </p:nvSpPr>
        <p:spPr/>
        <p:txBody>
          <a:bodyPr/>
          <a:lstStyle/>
          <a:p>
            <a:fld id="{1192A142-7054-431A-A71A-F024B58D1027}" type="slidenum">
              <a:rPr lang="en-US" smtClean="0"/>
              <a:pPr/>
              <a:t>13</a:t>
            </a:fld>
            <a:endParaRPr lang="en-US" dirty="0"/>
          </a:p>
        </p:txBody>
      </p:sp>
      <p:graphicFrame>
        <p:nvGraphicFramePr>
          <p:cNvPr id="8" name="Content Placeholder 2"/>
          <p:cNvGraphicFramePr>
            <a:graphicFrameLocks/>
          </p:cNvGraphicFramePr>
          <p:nvPr>
            <p:extLst/>
          </p:nvPr>
        </p:nvGraphicFramePr>
        <p:xfrm>
          <a:off x="1321358" y="2196796"/>
          <a:ext cx="3583858" cy="345300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389965" y="5708794"/>
            <a:ext cx="11070516" cy="872685"/>
          </a:xfrm>
          <a:prstGeom prst="rect">
            <a:avLst/>
          </a:prstGeom>
          <a:noFill/>
          <a:ln>
            <a:noFill/>
          </a:ln>
        </p:spPr>
        <p:txBody>
          <a:bodyPr wrap="square" rtlCol="0" anchor="ctr" anchorCtr="0">
            <a:noAutofit/>
          </a:bodyPr>
          <a:lstStyle/>
          <a:p>
            <a:r>
              <a:rPr lang="en-US" sz="1000" i="1" dirty="0">
                <a:solidFill>
                  <a:schemeClr val="bg1">
                    <a:lumMod val="50000"/>
                  </a:schemeClr>
                </a:solidFill>
              </a:rPr>
              <a:t>Q15: [Respondents who are unsure or indicate they would not consider sharing their home] Would sharing your home with another person be something you would consider if…? You needed extra income; You needed help with everyday activities such as household chores or transportation to places like the grocery store or doctor’s office; You found yourself not wanting to live alone and wanting companionship. </a:t>
            </a:r>
          </a:p>
          <a:p>
            <a:endParaRPr lang="en-US" sz="1000" i="1" dirty="0">
              <a:solidFill>
                <a:schemeClr val="bg1">
                  <a:lumMod val="50000"/>
                </a:schemeClr>
              </a:solidFill>
            </a:endParaRPr>
          </a:p>
        </p:txBody>
      </p:sp>
      <p:graphicFrame>
        <p:nvGraphicFramePr>
          <p:cNvPr id="10" name="Chart 9"/>
          <p:cNvGraphicFramePr/>
          <p:nvPr>
            <p:extLst>
              <p:ext uri="{D42A27DB-BD31-4B8C-83A1-F6EECF244321}">
                <p14:modId xmlns:p14="http://schemas.microsoft.com/office/powerpoint/2010/main" val="3609136547"/>
              </p:ext>
            </p:extLst>
          </p:nvPr>
        </p:nvGraphicFramePr>
        <p:xfrm>
          <a:off x="1219201" y="2045131"/>
          <a:ext cx="9766300" cy="38489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50897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88396" y="970348"/>
            <a:ext cx="5686991" cy="4240988"/>
          </a:xfrm>
          <a:prstGeom prst="rect">
            <a:avLst/>
          </a:prstGeom>
        </p:spPr>
      </p:pic>
      <p:sp>
        <p:nvSpPr>
          <p:cNvPr id="4" name="Slide Number Placeholder 3"/>
          <p:cNvSpPr>
            <a:spLocks noGrp="1"/>
          </p:cNvSpPr>
          <p:nvPr>
            <p:ph type="sldNum" sz="quarter" idx="4"/>
          </p:nvPr>
        </p:nvSpPr>
        <p:spPr/>
        <p:txBody>
          <a:bodyPr/>
          <a:lstStyle/>
          <a:p>
            <a:fld id="{1192A142-7054-431A-A71A-F024B58D1027}" type="slidenum">
              <a:rPr lang="en-US" smtClean="0"/>
              <a:pPr/>
              <a:t>14</a:t>
            </a:fld>
            <a:endParaRPr lang="en-US" dirty="0"/>
          </a:p>
        </p:txBody>
      </p:sp>
      <p:sp>
        <p:nvSpPr>
          <p:cNvPr id="12" name="Rectangle 11"/>
          <p:cNvSpPr/>
          <p:nvPr/>
        </p:nvSpPr>
        <p:spPr>
          <a:xfrm>
            <a:off x="316465" y="575091"/>
            <a:ext cx="5105042" cy="33866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buClr>
                <a:srgbClr val="1B90A3"/>
              </a:buClr>
            </a:pPr>
            <a:r>
              <a:rPr lang="en-US" dirty="0">
                <a:solidFill>
                  <a:schemeClr val="tx1"/>
                </a:solidFill>
              </a:rPr>
              <a:t>A "village" is a </a:t>
            </a:r>
            <a:r>
              <a:rPr lang="en-US" b="1" dirty="0">
                <a:solidFill>
                  <a:schemeClr val="tx1"/>
                </a:solidFill>
              </a:rPr>
              <a:t>community-based, non-profit, member organization </a:t>
            </a:r>
            <a:r>
              <a:rPr lang="en-US" dirty="0">
                <a:solidFill>
                  <a:schemeClr val="tx1"/>
                </a:solidFill>
              </a:rPr>
              <a:t>dedicated to doing what is needed for people to </a:t>
            </a:r>
            <a:r>
              <a:rPr lang="en-US" b="1" dirty="0">
                <a:solidFill>
                  <a:schemeClr val="tx1"/>
                </a:solidFill>
              </a:rPr>
              <a:t>stay in their own homes independently as they age</a:t>
            </a:r>
            <a:r>
              <a:rPr lang="en-US" dirty="0">
                <a:solidFill>
                  <a:schemeClr val="tx1"/>
                </a:solidFill>
              </a:rPr>
              <a:t>. For a fee, a village gives members access to social and educational activities, health and wellness programs, trustworthy businesses for outside services, medical services, volunteer services and transportation to help members stay in their home. </a:t>
            </a:r>
          </a:p>
        </p:txBody>
      </p:sp>
      <p:sp>
        <p:nvSpPr>
          <p:cNvPr id="11" name="Rectangle 10"/>
          <p:cNvSpPr/>
          <p:nvPr/>
        </p:nvSpPr>
        <p:spPr>
          <a:xfrm>
            <a:off x="5820054" y="970348"/>
            <a:ext cx="178134" cy="42409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3763947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263"/>
            <a:ext cx="11003280" cy="1020153"/>
          </a:xfrm>
        </p:spPr>
        <p:txBody>
          <a:bodyPr>
            <a:noAutofit/>
          </a:bodyPr>
          <a:lstStyle/>
          <a:p>
            <a:r>
              <a:rPr lang="en-US" sz="3600" dirty="0"/>
              <a:t>Interest in joining a village and willingness to pay a fee are similar across generations. </a:t>
            </a:r>
            <a:endParaRPr lang="en-US" sz="3600" b="1" dirty="0"/>
          </a:p>
        </p:txBody>
      </p:sp>
      <p:sp>
        <p:nvSpPr>
          <p:cNvPr id="4" name="Slide Number Placeholder 3"/>
          <p:cNvSpPr>
            <a:spLocks noGrp="1"/>
          </p:cNvSpPr>
          <p:nvPr>
            <p:ph type="sldNum" sz="quarter" idx="4"/>
          </p:nvPr>
        </p:nvSpPr>
        <p:spPr/>
        <p:txBody>
          <a:bodyPr/>
          <a:lstStyle/>
          <a:p>
            <a:fld id="{1192A142-7054-431A-A71A-F024B58D1027}" type="slidenum">
              <a:rPr lang="en-US" smtClean="0"/>
              <a:pPr/>
              <a:t>15</a:t>
            </a:fld>
            <a:endParaRPr lang="en-US" dirty="0"/>
          </a:p>
        </p:txBody>
      </p:sp>
      <p:sp>
        <p:nvSpPr>
          <p:cNvPr id="10" name="TextBox 9"/>
          <p:cNvSpPr txBox="1"/>
          <p:nvPr/>
        </p:nvSpPr>
        <p:spPr>
          <a:xfrm>
            <a:off x="381358" y="5778179"/>
            <a:ext cx="11079122" cy="408139"/>
          </a:xfrm>
          <a:prstGeom prst="rect">
            <a:avLst/>
          </a:prstGeom>
          <a:noFill/>
          <a:ln>
            <a:noFill/>
          </a:ln>
        </p:spPr>
        <p:txBody>
          <a:bodyPr wrap="square" rtlCol="0" anchor="ctr" anchorCtr="0">
            <a:noAutofit/>
          </a:bodyPr>
          <a:lstStyle/>
          <a:p>
            <a:r>
              <a:rPr lang="en-US" sz="1000" i="1" dirty="0">
                <a:solidFill>
                  <a:schemeClr val="bg1">
                    <a:lumMod val="50000"/>
                  </a:schemeClr>
                </a:solidFill>
              </a:rPr>
              <a:t>Q28: How interested would you be in joining a village in your area? Q29: How willing would you be to pay an annual fee based on income for access to services offered through a village organization?</a:t>
            </a:r>
          </a:p>
        </p:txBody>
      </p:sp>
      <p:sp>
        <p:nvSpPr>
          <p:cNvPr id="13" name="Text Placeholder 10"/>
          <p:cNvSpPr txBox="1">
            <a:spLocks/>
          </p:cNvSpPr>
          <p:nvPr/>
        </p:nvSpPr>
        <p:spPr>
          <a:xfrm>
            <a:off x="783685" y="1591548"/>
            <a:ext cx="3605639" cy="598516"/>
          </a:xfrm>
          <a:prstGeom prst="rect">
            <a:avLst/>
          </a:prstGeom>
          <a:noFill/>
          <a:ln>
            <a:noFill/>
          </a:ln>
        </p:spPr>
        <p:txBody>
          <a:bodyPr vert="horz" lIns="91440" tIns="45720" rIns="91440" bIns="45720" rtlCol="0" anchor="ctr">
            <a:noAutofit/>
          </a:bodyPr>
          <a:lstStyle>
            <a:lvl1pPr marL="231775" indent="-231775" algn="l" defTabSz="914400" rtl="0" eaLnBrk="1" latinLnBrk="0" hangingPunct="1">
              <a:spcBef>
                <a:spcPct val="20000"/>
              </a:spcBef>
              <a:buClr>
                <a:srgbClr val="1B90A3"/>
              </a:buClr>
              <a:buFont typeface="Arial" pitchFamily="34" charset="0"/>
              <a:buChar char="•"/>
              <a:defRPr sz="1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None/>
            </a:pPr>
            <a:r>
              <a:rPr lang="en-US" sz="1800" b="1" dirty="0">
                <a:latin typeface="+mn-lt"/>
              </a:rPr>
              <a:t>“How interested would you be in </a:t>
            </a:r>
            <a:r>
              <a:rPr lang="en-US" sz="1800" b="1" u="sng" dirty="0">
                <a:latin typeface="+mn-lt"/>
              </a:rPr>
              <a:t>joining a village</a:t>
            </a:r>
            <a:r>
              <a:rPr lang="en-US" sz="1800" b="1" dirty="0">
                <a:latin typeface="+mn-lt"/>
              </a:rPr>
              <a:t> in your area?”</a:t>
            </a:r>
          </a:p>
        </p:txBody>
      </p:sp>
      <p:sp>
        <p:nvSpPr>
          <p:cNvPr id="15" name="Text Placeholder 10"/>
          <p:cNvSpPr txBox="1">
            <a:spLocks/>
          </p:cNvSpPr>
          <p:nvPr/>
        </p:nvSpPr>
        <p:spPr>
          <a:xfrm>
            <a:off x="7032893" y="1236903"/>
            <a:ext cx="3586214" cy="997619"/>
          </a:xfrm>
          <a:prstGeom prst="rect">
            <a:avLst/>
          </a:prstGeom>
          <a:noFill/>
          <a:ln>
            <a:noFill/>
          </a:ln>
        </p:spPr>
        <p:txBody>
          <a:bodyPr vert="horz" lIns="91440" tIns="45720" rIns="91440" bIns="45720" rtlCol="0" anchor="ctr">
            <a:noAutofit/>
          </a:bodyPr>
          <a:lstStyle>
            <a:lvl1pPr marL="231775" indent="-231775" algn="l" defTabSz="914400" rtl="0" eaLnBrk="1" latinLnBrk="0" hangingPunct="1">
              <a:spcBef>
                <a:spcPct val="20000"/>
              </a:spcBef>
              <a:buClr>
                <a:srgbClr val="1B90A3"/>
              </a:buClr>
              <a:buFont typeface="Arial" pitchFamily="34" charset="0"/>
              <a:buChar char="•"/>
              <a:defRPr sz="1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None/>
            </a:pPr>
            <a:r>
              <a:rPr lang="en-US" sz="1800" b="1" dirty="0">
                <a:latin typeface="+mn-lt"/>
              </a:rPr>
              <a:t>“How willing would you be to </a:t>
            </a:r>
            <a:r>
              <a:rPr lang="en-US" sz="1800" b="1" u="sng" dirty="0">
                <a:latin typeface="+mn-lt"/>
              </a:rPr>
              <a:t>pay an annual fee</a:t>
            </a:r>
            <a:r>
              <a:rPr lang="en-US" sz="1800" b="1" dirty="0">
                <a:latin typeface="+mn-lt"/>
              </a:rPr>
              <a:t> based on income for access to services offered through a village organization?”</a:t>
            </a:r>
          </a:p>
        </p:txBody>
      </p:sp>
      <p:graphicFrame>
        <p:nvGraphicFramePr>
          <p:cNvPr id="16" name="Chart 15"/>
          <p:cNvGraphicFramePr/>
          <p:nvPr>
            <p:extLst>
              <p:ext uri="{D42A27DB-BD31-4B8C-83A1-F6EECF244321}">
                <p14:modId xmlns:p14="http://schemas.microsoft.com/office/powerpoint/2010/main" val="4210035198"/>
              </p:ext>
            </p:extLst>
          </p:nvPr>
        </p:nvGraphicFramePr>
        <p:xfrm>
          <a:off x="190500" y="2304417"/>
          <a:ext cx="5410200" cy="34737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p:nvPr>
            <p:extLst>
              <p:ext uri="{D42A27DB-BD31-4B8C-83A1-F6EECF244321}">
                <p14:modId xmlns:p14="http://schemas.microsoft.com/office/powerpoint/2010/main" val="2763867926"/>
              </p:ext>
            </p:extLst>
          </p:nvPr>
        </p:nvGraphicFramePr>
        <p:xfrm>
          <a:off x="5918200" y="2486386"/>
          <a:ext cx="5496491" cy="3393392"/>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
          <p:cNvSpPr txBox="1"/>
          <p:nvPr/>
        </p:nvSpPr>
        <p:spPr>
          <a:xfrm>
            <a:off x="4781250" y="3549365"/>
            <a:ext cx="268456" cy="23080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45%</a:t>
            </a:r>
          </a:p>
        </p:txBody>
      </p:sp>
      <p:sp>
        <p:nvSpPr>
          <p:cNvPr id="20" name="TextBox 1"/>
          <p:cNvSpPr txBox="1"/>
          <p:nvPr/>
        </p:nvSpPr>
        <p:spPr>
          <a:xfrm>
            <a:off x="6362941" y="3490553"/>
            <a:ext cx="268419" cy="24405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52%</a:t>
            </a:r>
          </a:p>
        </p:txBody>
      </p:sp>
      <p:sp>
        <p:nvSpPr>
          <p:cNvPr id="21" name="TextBox 1"/>
          <p:cNvSpPr txBox="1"/>
          <p:nvPr/>
        </p:nvSpPr>
        <p:spPr>
          <a:xfrm flipH="1">
            <a:off x="8826000" y="3450488"/>
            <a:ext cx="304800" cy="32418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54</a:t>
            </a:r>
            <a:r>
              <a:rPr lang="en-US" sz="1200" dirty="0"/>
              <a:t>%</a:t>
            </a:r>
          </a:p>
        </p:txBody>
      </p:sp>
      <p:sp>
        <p:nvSpPr>
          <p:cNvPr id="22" name="TextBox 1"/>
          <p:cNvSpPr txBox="1"/>
          <p:nvPr/>
        </p:nvSpPr>
        <p:spPr>
          <a:xfrm>
            <a:off x="9640455" y="3371851"/>
            <a:ext cx="389369" cy="28575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55</a:t>
            </a:r>
            <a:r>
              <a:rPr lang="en-US" sz="1200" dirty="0"/>
              <a:t>%</a:t>
            </a:r>
          </a:p>
        </p:txBody>
      </p:sp>
    </p:spTree>
    <p:extLst>
      <p:ext uri="{BB962C8B-B14F-4D97-AF65-F5344CB8AC3E}">
        <p14:creationId xmlns:p14="http://schemas.microsoft.com/office/powerpoint/2010/main" val="607697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263"/>
            <a:ext cx="11003280" cy="1020153"/>
          </a:xfrm>
        </p:spPr>
        <p:txBody>
          <a:bodyPr>
            <a:noAutofit/>
          </a:bodyPr>
          <a:lstStyle/>
          <a:p>
            <a:r>
              <a:rPr lang="en-US" sz="3600" dirty="0"/>
              <a:t>California residents have a higher level of interest in joining a village. </a:t>
            </a:r>
            <a:endParaRPr lang="en-US" sz="3600" b="1" dirty="0"/>
          </a:p>
        </p:txBody>
      </p:sp>
      <p:sp>
        <p:nvSpPr>
          <p:cNvPr id="4" name="Slide Number Placeholder 3"/>
          <p:cNvSpPr>
            <a:spLocks noGrp="1"/>
          </p:cNvSpPr>
          <p:nvPr>
            <p:ph type="sldNum" sz="quarter" idx="4"/>
          </p:nvPr>
        </p:nvSpPr>
        <p:spPr/>
        <p:txBody>
          <a:bodyPr/>
          <a:lstStyle/>
          <a:p>
            <a:fld id="{1192A142-7054-431A-A71A-F024B58D1027}" type="slidenum">
              <a:rPr lang="en-US" smtClean="0"/>
              <a:pPr/>
              <a:t>16</a:t>
            </a:fld>
            <a:endParaRPr lang="en-US" dirty="0"/>
          </a:p>
        </p:txBody>
      </p:sp>
      <p:sp>
        <p:nvSpPr>
          <p:cNvPr id="10" name="TextBox 9"/>
          <p:cNvSpPr txBox="1"/>
          <p:nvPr/>
        </p:nvSpPr>
        <p:spPr>
          <a:xfrm>
            <a:off x="381358" y="5778179"/>
            <a:ext cx="11079122" cy="408139"/>
          </a:xfrm>
          <a:prstGeom prst="rect">
            <a:avLst/>
          </a:prstGeom>
          <a:noFill/>
          <a:ln>
            <a:noFill/>
          </a:ln>
        </p:spPr>
        <p:txBody>
          <a:bodyPr wrap="square" rtlCol="0" anchor="ctr" anchorCtr="0">
            <a:noAutofit/>
          </a:bodyPr>
          <a:lstStyle/>
          <a:p>
            <a:r>
              <a:rPr lang="en-US" sz="1000" i="1" dirty="0">
                <a:solidFill>
                  <a:schemeClr val="bg1">
                    <a:lumMod val="50000"/>
                  </a:schemeClr>
                </a:solidFill>
              </a:rPr>
              <a:t>Q28: How interested would you be in joining a village in your area? Q29: How willing would you be to pay an annual fee based on income for access to services offered through a village organization?</a:t>
            </a:r>
          </a:p>
        </p:txBody>
      </p:sp>
      <p:sp>
        <p:nvSpPr>
          <p:cNvPr id="13" name="Text Placeholder 10"/>
          <p:cNvSpPr txBox="1">
            <a:spLocks/>
          </p:cNvSpPr>
          <p:nvPr/>
        </p:nvSpPr>
        <p:spPr>
          <a:xfrm>
            <a:off x="783685" y="1591548"/>
            <a:ext cx="3605639" cy="598516"/>
          </a:xfrm>
          <a:prstGeom prst="rect">
            <a:avLst/>
          </a:prstGeom>
          <a:noFill/>
          <a:ln>
            <a:noFill/>
          </a:ln>
        </p:spPr>
        <p:txBody>
          <a:bodyPr vert="horz" lIns="91440" tIns="45720" rIns="91440" bIns="45720" rtlCol="0" anchor="ctr">
            <a:noAutofit/>
          </a:bodyPr>
          <a:lstStyle>
            <a:lvl1pPr marL="231775" indent="-231775" algn="l" defTabSz="914400" rtl="0" eaLnBrk="1" latinLnBrk="0" hangingPunct="1">
              <a:spcBef>
                <a:spcPct val="20000"/>
              </a:spcBef>
              <a:buClr>
                <a:srgbClr val="1B90A3"/>
              </a:buClr>
              <a:buFont typeface="Arial" pitchFamily="34" charset="0"/>
              <a:buChar char="•"/>
              <a:defRPr sz="1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None/>
            </a:pPr>
            <a:r>
              <a:rPr lang="en-US" sz="1800" b="1" dirty="0">
                <a:latin typeface="+mn-lt"/>
              </a:rPr>
              <a:t>“How interested would you be in </a:t>
            </a:r>
            <a:r>
              <a:rPr lang="en-US" sz="1800" b="1" u="sng" dirty="0">
                <a:latin typeface="+mn-lt"/>
              </a:rPr>
              <a:t>joining a village</a:t>
            </a:r>
            <a:r>
              <a:rPr lang="en-US" sz="1800" b="1" dirty="0">
                <a:latin typeface="+mn-lt"/>
              </a:rPr>
              <a:t> in your area?”</a:t>
            </a:r>
          </a:p>
        </p:txBody>
      </p:sp>
      <p:sp>
        <p:nvSpPr>
          <p:cNvPr id="15" name="Text Placeholder 10"/>
          <p:cNvSpPr txBox="1">
            <a:spLocks/>
          </p:cNvSpPr>
          <p:nvPr/>
        </p:nvSpPr>
        <p:spPr>
          <a:xfrm>
            <a:off x="7032893" y="1236903"/>
            <a:ext cx="3586214" cy="997619"/>
          </a:xfrm>
          <a:prstGeom prst="rect">
            <a:avLst/>
          </a:prstGeom>
          <a:noFill/>
          <a:ln>
            <a:noFill/>
          </a:ln>
        </p:spPr>
        <p:txBody>
          <a:bodyPr vert="horz" lIns="91440" tIns="45720" rIns="91440" bIns="45720" rtlCol="0" anchor="ctr">
            <a:noAutofit/>
          </a:bodyPr>
          <a:lstStyle>
            <a:lvl1pPr marL="231775" indent="-231775" algn="l" defTabSz="914400" rtl="0" eaLnBrk="1" latinLnBrk="0" hangingPunct="1">
              <a:spcBef>
                <a:spcPct val="20000"/>
              </a:spcBef>
              <a:buClr>
                <a:srgbClr val="1B90A3"/>
              </a:buClr>
              <a:buFont typeface="Arial" pitchFamily="34" charset="0"/>
              <a:buChar char="•"/>
              <a:defRPr sz="1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None/>
            </a:pPr>
            <a:r>
              <a:rPr lang="en-US" sz="1800" b="1" dirty="0">
                <a:latin typeface="+mn-lt"/>
              </a:rPr>
              <a:t>“How willing would you be to </a:t>
            </a:r>
            <a:r>
              <a:rPr lang="en-US" sz="1800" b="1" u="sng" dirty="0">
                <a:latin typeface="+mn-lt"/>
              </a:rPr>
              <a:t>pay an annual fee</a:t>
            </a:r>
            <a:r>
              <a:rPr lang="en-US" sz="1800" b="1" dirty="0">
                <a:latin typeface="+mn-lt"/>
              </a:rPr>
              <a:t> based on income for access to services offered through a village organization?”</a:t>
            </a:r>
          </a:p>
        </p:txBody>
      </p:sp>
      <p:graphicFrame>
        <p:nvGraphicFramePr>
          <p:cNvPr id="16" name="Chart 15"/>
          <p:cNvGraphicFramePr/>
          <p:nvPr>
            <p:extLst>
              <p:ext uri="{D42A27DB-BD31-4B8C-83A1-F6EECF244321}">
                <p14:modId xmlns:p14="http://schemas.microsoft.com/office/powerpoint/2010/main" val="1758464797"/>
              </p:ext>
            </p:extLst>
          </p:nvPr>
        </p:nvGraphicFramePr>
        <p:xfrm>
          <a:off x="190500" y="2304417"/>
          <a:ext cx="5410200" cy="34737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p:nvPr>
            <p:extLst>
              <p:ext uri="{D42A27DB-BD31-4B8C-83A1-F6EECF244321}">
                <p14:modId xmlns:p14="http://schemas.microsoft.com/office/powerpoint/2010/main" val="336001595"/>
              </p:ext>
            </p:extLst>
          </p:nvPr>
        </p:nvGraphicFramePr>
        <p:xfrm>
          <a:off x="6226458" y="2304416"/>
          <a:ext cx="5410200" cy="347376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7170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263"/>
            <a:ext cx="11003280" cy="1020153"/>
          </a:xfrm>
        </p:spPr>
        <p:txBody>
          <a:bodyPr>
            <a:noAutofit/>
          </a:bodyPr>
          <a:lstStyle/>
          <a:p>
            <a:pPr algn="ctr"/>
            <a:r>
              <a:rPr lang="en-US" sz="3600" dirty="0"/>
              <a:t>Top Important Community Features</a:t>
            </a:r>
            <a:br>
              <a:rPr lang="en-US" sz="3600" dirty="0"/>
            </a:br>
            <a:r>
              <a:rPr lang="en-US" sz="2800" dirty="0"/>
              <a:t>(%Extremely/Very Important)</a:t>
            </a:r>
            <a:endParaRPr lang="en-US" sz="2800" b="1" dirty="0"/>
          </a:p>
        </p:txBody>
      </p:sp>
      <p:sp>
        <p:nvSpPr>
          <p:cNvPr id="4" name="Slide Number Placeholder 3"/>
          <p:cNvSpPr>
            <a:spLocks noGrp="1"/>
          </p:cNvSpPr>
          <p:nvPr>
            <p:ph type="sldNum" sz="quarter" idx="4"/>
          </p:nvPr>
        </p:nvSpPr>
        <p:spPr/>
        <p:txBody>
          <a:bodyPr/>
          <a:lstStyle/>
          <a:p>
            <a:fld id="{1192A142-7054-431A-A71A-F024B58D1027}" type="slidenum">
              <a:rPr lang="en-US" smtClean="0"/>
              <a:pPr/>
              <a:t>17</a:t>
            </a:fld>
            <a:endParaRPr lang="en-US" dirty="0"/>
          </a:p>
        </p:txBody>
      </p:sp>
      <p:sp>
        <p:nvSpPr>
          <p:cNvPr id="10" name="TextBox 9"/>
          <p:cNvSpPr txBox="1"/>
          <p:nvPr/>
        </p:nvSpPr>
        <p:spPr>
          <a:xfrm>
            <a:off x="381358" y="5889680"/>
            <a:ext cx="11079122" cy="408139"/>
          </a:xfrm>
          <a:prstGeom prst="rect">
            <a:avLst/>
          </a:prstGeom>
          <a:noFill/>
          <a:ln>
            <a:noFill/>
          </a:ln>
        </p:spPr>
        <p:txBody>
          <a:bodyPr wrap="square" rtlCol="0" anchor="ctr" anchorCtr="0">
            <a:noAutofit/>
          </a:bodyPr>
          <a:lstStyle/>
          <a:p>
            <a:r>
              <a:rPr lang="en-US" sz="1000" i="1" dirty="0">
                <a:solidFill>
                  <a:schemeClr val="bg1">
                    <a:lumMod val="50000"/>
                  </a:schemeClr>
                </a:solidFill>
              </a:rPr>
              <a:t>Q27: How important is it to you personally to have the following in your community right now?</a:t>
            </a:r>
          </a:p>
        </p:txBody>
      </p:sp>
      <p:graphicFrame>
        <p:nvGraphicFramePr>
          <p:cNvPr id="9" name="Chart 8"/>
          <p:cNvGraphicFramePr/>
          <p:nvPr>
            <p:extLst>
              <p:ext uri="{D42A27DB-BD31-4B8C-83A1-F6EECF244321}">
                <p14:modId xmlns:p14="http://schemas.microsoft.com/office/powerpoint/2010/main" val="3286177258"/>
              </p:ext>
            </p:extLst>
          </p:nvPr>
        </p:nvGraphicFramePr>
        <p:xfrm>
          <a:off x="2106891" y="1404608"/>
          <a:ext cx="6161560" cy="464133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53"/>
          <p:cNvSpPr txBox="1"/>
          <p:nvPr/>
        </p:nvSpPr>
        <p:spPr>
          <a:xfrm>
            <a:off x="7497175" y="1819125"/>
            <a:ext cx="3247065"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sz="1800" b="1" dirty="0"/>
              <a:t>Well-maintained streets</a:t>
            </a:r>
          </a:p>
        </p:txBody>
      </p:sp>
      <p:sp>
        <p:nvSpPr>
          <p:cNvPr id="12" name="TextBox 56"/>
          <p:cNvSpPr txBox="1"/>
          <p:nvPr/>
        </p:nvSpPr>
        <p:spPr>
          <a:xfrm>
            <a:off x="7497175" y="2531946"/>
            <a:ext cx="3280006"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t>Well-maintained hospitals and health care facilities</a:t>
            </a:r>
          </a:p>
        </p:txBody>
      </p:sp>
      <p:sp>
        <p:nvSpPr>
          <p:cNvPr id="14" name="TextBox 52"/>
          <p:cNvSpPr txBox="1"/>
          <p:nvPr/>
        </p:nvSpPr>
        <p:spPr>
          <a:xfrm>
            <a:off x="7530116" y="3550424"/>
            <a:ext cx="2538131"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t>Safe Parks</a:t>
            </a:r>
          </a:p>
        </p:txBody>
      </p:sp>
      <p:sp>
        <p:nvSpPr>
          <p:cNvPr id="17" name="TextBox 16"/>
          <p:cNvSpPr txBox="1"/>
          <p:nvPr/>
        </p:nvSpPr>
        <p:spPr>
          <a:xfrm>
            <a:off x="7494208" y="4291903"/>
            <a:ext cx="3966272" cy="646331"/>
          </a:xfrm>
          <a:prstGeom prst="rect">
            <a:avLst/>
          </a:prstGeom>
          <a:noFill/>
        </p:spPr>
        <p:txBody>
          <a:bodyPr wrap="square" rtlCol="0">
            <a:spAutoFit/>
          </a:bodyPr>
          <a:lstStyle/>
          <a:p>
            <a:r>
              <a:rPr lang="en-US" b="1" dirty="0"/>
              <a:t>Conveniently located hospitals and health care facilities</a:t>
            </a:r>
          </a:p>
        </p:txBody>
      </p:sp>
      <p:sp>
        <p:nvSpPr>
          <p:cNvPr id="19" name="TextBox 18"/>
          <p:cNvSpPr txBox="1"/>
          <p:nvPr/>
        </p:nvSpPr>
        <p:spPr>
          <a:xfrm>
            <a:off x="7530116" y="5258540"/>
            <a:ext cx="3719957" cy="369332"/>
          </a:xfrm>
          <a:prstGeom prst="rect">
            <a:avLst/>
          </a:prstGeom>
          <a:noFill/>
        </p:spPr>
        <p:txBody>
          <a:bodyPr wrap="square" rtlCol="0">
            <a:spAutoFit/>
          </a:bodyPr>
          <a:lstStyle/>
          <a:p>
            <a:r>
              <a:rPr lang="en-US" b="1" dirty="0"/>
              <a:t>Easy to read traffic signs</a:t>
            </a:r>
          </a:p>
        </p:txBody>
      </p:sp>
      <p:grpSp>
        <p:nvGrpSpPr>
          <p:cNvPr id="20" name="Group 19"/>
          <p:cNvGrpSpPr/>
          <p:nvPr/>
        </p:nvGrpSpPr>
        <p:grpSpPr>
          <a:xfrm>
            <a:off x="1478241" y="1698666"/>
            <a:ext cx="628650" cy="610250"/>
            <a:chOff x="378343" y="1421552"/>
            <a:chExt cx="587211" cy="543937"/>
          </a:xfrm>
          <a:solidFill>
            <a:srgbClr val="9E2121"/>
          </a:solidFill>
        </p:grpSpPr>
        <p:sp>
          <p:nvSpPr>
            <p:cNvPr id="21" name="Oval 20"/>
            <p:cNvSpPr/>
            <p:nvPr/>
          </p:nvSpPr>
          <p:spPr>
            <a:xfrm>
              <a:off x="380331" y="1421552"/>
              <a:ext cx="543937" cy="5439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378343" y="1504413"/>
              <a:ext cx="587211" cy="315482"/>
            </a:xfrm>
            <a:prstGeom prst="rect">
              <a:avLst/>
            </a:prstGeom>
            <a:noFill/>
          </p:spPr>
          <p:txBody>
            <a:bodyPr wrap="square" rtlCol="0">
              <a:spAutoFit/>
            </a:bodyPr>
            <a:lstStyle/>
            <a:p>
              <a:r>
                <a:rPr lang="en-US" sz="1700" dirty="0">
                  <a:solidFill>
                    <a:prstClr val="white"/>
                  </a:solidFill>
                </a:rPr>
                <a:t>88%</a:t>
              </a:r>
            </a:p>
          </p:txBody>
        </p:sp>
      </p:grpSp>
      <p:sp>
        <p:nvSpPr>
          <p:cNvPr id="23" name="TextBox 49"/>
          <p:cNvSpPr txBox="1"/>
          <p:nvPr/>
        </p:nvSpPr>
        <p:spPr>
          <a:xfrm>
            <a:off x="2245866" y="1818975"/>
            <a:ext cx="3052067"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chemeClr val="bg1"/>
                </a:solidFill>
                <a:cs typeface="Calibri" panose="020F0502020204030204" pitchFamily="34" charset="0"/>
              </a:rPr>
              <a:t>Streets &amp; Sidewalks</a:t>
            </a:r>
          </a:p>
        </p:txBody>
      </p:sp>
      <p:grpSp>
        <p:nvGrpSpPr>
          <p:cNvPr id="24" name="Group 23"/>
          <p:cNvGrpSpPr/>
          <p:nvPr/>
        </p:nvGrpSpPr>
        <p:grpSpPr>
          <a:xfrm>
            <a:off x="1456141" y="2566004"/>
            <a:ext cx="628650" cy="610250"/>
            <a:chOff x="378343" y="1421552"/>
            <a:chExt cx="587211" cy="543937"/>
          </a:xfrm>
          <a:solidFill>
            <a:srgbClr val="9E2121"/>
          </a:solidFill>
        </p:grpSpPr>
        <p:sp>
          <p:nvSpPr>
            <p:cNvPr id="25" name="Oval 24"/>
            <p:cNvSpPr/>
            <p:nvPr/>
          </p:nvSpPr>
          <p:spPr>
            <a:xfrm>
              <a:off x="380331" y="1421552"/>
              <a:ext cx="543937" cy="5439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378343" y="1504413"/>
              <a:ext cx="587211" cy="315482"/>
            </a:xfrm>
            <a:prstGeom prst="rect">
              <a:avLst/>
            </a:prstGeom>
            <a:noFill/>
          </p:spPr>
          <p:txBody>
            <a:bodyPr wrap="square" rtlCol="0">
              <a:spAutoFit/>
            </a:bodyPr>
            <a:lstStyle/>
            <a:p>
              <a:r>
                <a:rPr lang="en-US" sz="1700" dirty="0">
                  <a:solidFill>
                    <a:prstClr val="white"/>
                  </a:solidFill>
                </a:rPr>
                <a:t>87%</a:t>
              </a:r>
            </a:p>
          </p:txBody>
        </p:sp>
      </p:grpSp>
      <p:grpSp>
        <p:nvGrpSpPr>
          <p:cNvPr id="27" name="Group 26"/>
          <p:cNvGrpSpPr/>
          <p:nvPr/>
        </p:nvGrpSpPr>
        <p:grpSpPr>
          <a:xfrm>
            <a:off x="1456141" y="3407376"/>
            <a:ext cx="628650" cy="610250"/>
            <a:chOff x="378343" y="1421552"/>
            <a:chExt cx="587211" cy="543937"/>
          </a:xfrm>
          <a:solidFill>
            <a:srgbClr val="9E2121"/>
          </a:solidFill>
        </p:grpSpPr>
        <p:sp>
          <p:nvSpPr>
            <p:cNvPr id="28" name="Oval 27"/>
            <p:cNvSpPr/>
            <p:nvPr/>
          </p:nvSpPr>
          <p:spPr>
            <a:xfrm>
              <a:off x="380331" y="1421552"/>
              <a:ext cx="543937" cy="5439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TextBox 28"/>
            <p:cNvSpPr txBox="1"/>
            <p:nvPr/>
          </p:nvSpPr>
          <p:spPr>
            <a:xfrm>
              <a:off x="378343" y="1504413"/>
              <a:ext cx="587211" cy="315482"/>
            </a:xfrm>
            <a:prstGeom prst="rect">
              <a:avLst/>
            </a:prstGeom>
            <a:noFill/>
          </p:spPr>
          <p:txBody>
            <a:bodyPr wrap="square" rtlCol="0">
              <a:spAutoFit/>
            </a:bodyPr>
            <a:lstStyle/>
            <a:p>
              <a:r>
                <a:rPr lang="en-US" sz="1700" dirty="0">
                  <a:solidFill>
                    <a:prstClr val="white"/>
                  </a:solidFill>
                </a:rPr>
                <a:t>83%</a:t>
              </a:r>
            </a:p>
          </p:txBody>
        </p:sp>
      </p:grpSp>
      <p:grpSp>
        <p:nvGrpSpPr>
          <p:cNvPr id="30" name="Group 29"/>
          <p:cNvGrpSpPr/>
          <p:nvPr/>
        </p:nvGrpSpPr>
        <p:grpSpPr>
          <a:xfrm>
            <a:off x="1434041" y="4286291"/>
            <a:ext cx="628650" cy="610250"/>
            <a:chOff x="378343" y="1421552"/>
            <a:chExt cx="587211" cy="543937"/>
          </a:xfrm>
          <a:solidFill>
            <a:srgbClr val="9E2121"/>
          </a:solidFill>
        </p:grpSpPr>
        <p:sp>
          <p:nvSpPr>
            <p:cNvPr id="31" name="Oval 30"/>
            <p:cNvSpPr/>
            <p:nvPr/>
          </p:nvSpPr>
          <p:spPr>
            <a:xfrm>
              <a:off x="380331" y="1421552"/>
              <a:ext cx="543937" cy="5439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TextBox 31"/>
            <p:cNvSpPr txBox="1"/>
            <p:nvPr/>
          </p:nvSpPr>
          <p:spPr>
            <a:xfrm>
              <a:off x="378343" y="1504413"/>
              <a:ext cx="587211" cy="315482"/>
            </a:xfrm>
            <a:prstGeom prst="rect">
              <a:avLst/>
            </a:prstGeom>
            <a:noFill/>
          </p:spPr>
          <p:txBody>
            <a:bodyPr wrap="square" rtlCol="0">
              <a:spAutoFit/>
            </a:bodyPr>
            <a:lstStyle/>
            <a:p>
              <a:r>
                <a:rPr lang="en-US" sz="1700" dirty="0">
                  <a:solidFill>
                    <a:prstClr val="white"/>
                  </a:solidFill>
                </a:rPr>
                <a:t>82%</a:t>
              </a:r>
            </a:p>
          </p:txBody>
        </p:sp>
      </p:grpSp>
      <p:grpSp>
        <p:nvGrpSpPr>
          <p:cNvPr id="33" name="Group 32"/>
          <p:cNvGrpSpPr/>
          <p:nvPr/>
        </p:nvGrpSpPr>
        <p:grpSpPr>
          <a:xfrm>
            <a:off x="1430476" y="5118726"/>
            <a:ext cx="628650" cy="610250"/>
            <a:chOff x="378343" y="1421552"/>
            <a:chExt cx="587211" cy="543937"/>
          </a:xfrm>
          <a:solidFill>
            <a:srgbClr val="9E2121"/>
          </a:solidFill>
        </p:grpSpPr>
        <p:sp>
          <p:nvSpPr>
            <p:cNvPr id="34" name="Oval 33"/>
            <p:cNvSpPr/>
            <p:nvPr/>
          </p:nvSpPr>
          <p:spPr>
            <a:xfrm>
              <a:off x="380331" y="1421552"/>
              <a:ext cx="543937" cy="5439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TextBox 34"/>
            <p:cNvSpPr txBox="1"/>
            <p:nvPr/>
          </p:nvSpPr>
          <p:spPr>
            <a:xfrm>
              <a:off x="378343" y="1504413"/>
              <a:ext cx="587211" cy="315482"/>
            </a:xfrm>
            <a:prstGeom prst="rect">
              <a:avLst/>
            </a:prstGeom>
            <a:noFill/>
          </p:spPr>
          <p:txBody>
            <a:bodyPr wrap="square" rtlCol="0">
              <a:spAutoFit/>
            </a:bodyPr>
            <a:lstStyle/>
            <a:p>
              <a:r>
                <a:rPr lang="en-US" sz="1700" dirty="0">
                  <a:solidFill>
                    <a:prstClr val="white"/>
                  </a:solidFill>
                </a:rPr>
                <a:t>82%</a:t>
              </a:r>
            </a:p>
          </p:txBody>
        </p:sp>
      </p:grpSp>
    </p:spTree>
    <p:extLst>
      <p:ext uri="{BB962C8B-B14F-4D97-AF65-F5344CB8AC3E}">
        <p14:creationId xmlns:p14="http://schemas.microsoft.com/office/powerpoint/2010/main" val="2194361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192A142-7054-431A-A71A-F024B58D1027}" type="slidenum">
              <a:rPr lang="en-US" smtClean="0"/>
              <a:pPr/>
              <a:t>18</a:t>
            </a:fld>
            <a:endParaRPr lang="en-US" dirty="0"/>
          </a:p>
        </p:txBody>
      </p:sp>
      <p:sp>
        <p:nvSpPr>
          <p:cNvPr id="3" name="Content Placeholder 3"/>
          <p:cNvSpPr txBox="1">
            <a:spLocks/>
          </p:cNvSpPr>
          <p:nvPr/>
        </p:nvSpPr>
        <p:spPr>
          <a:xfrm>
            <a:off x="4516517" y="2278446"/>
            <a:ext cx="6798028" cy="4865511"/>
          </a:xfrm>
          <a:prstGeom prst="rect">
            <a:avLst/>
          </a:prstGeom>
        </p:spPr>
        <p:txBody>
          <a:bodyPr/>
          <a:lstStyle>
            <a:lvl1pPr marL="231775" indent="-231775" algn="l" defTabSz="914400" rtl="0" eaLnBrk="1" latinLnBrk="0" hangingPunct="1">
              <a:spcBef>
                <a:spcPct val="20000"/>
              </a:spcBef>
              <a:buClr>
                <a:srgbClr val="1B90A3"/>
              </a:buClr>
              <a:buFont typeface="Arial" pitchFamily="34" charset="0"/>
              <a:buChar char="•"/>
              <a:defRPr sz="1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Tx/>
              <a:buNone/>
            </a:pPr>
            <a:r>
              <a:rPr lang="en-US" sz="1800" b="1" dirty="0">
                <a:solidFill>
                  <a:schemeClr val="tx1">
                    <a:lumMod val="75000"/>
                    <a:lumOff val="25000"/>
                  </a:schemeClr>
                </a:solidFill>
              </a:rPr>
              <a:t>Joanne Binette, AARP Research </a:t>
            </a:r>
          </a:p>
          <a:p>
            <a:pPr marL="0" indent="0" algn="ctr">
              <a:buClrTx/>
              <a:buNone/>
            </a:pPr>
            <a:r>
              <a:rPr lang="en-US" sz="1800" b="1" dirty="0">
                <a:solidFill>
                  <a:schemeClr val="tx1">
                    <a:lumMod val="75000"/>
                    <a:lumOff val="25000"/>
                  </a:schemeClr>
                </a:solidFill>
                <a:hlinkClick r:id="rId3"/>
              </a:rPr>
              <a:t>jbinette@aarp.org</a:t>
            </a:r>
            <a:endParaRPr lang="en-US" sz="1800" b="1" dirty="0">
              <a:solidFill>
                <a:schemeClr val="tx1">
                  <a:lumMod val="75000"/>
                  <a:lumOff val="25000"/>
                </a:schemeClr>
              </a:solidFill>
            </a:endParaRPr>
          </a:p>
          <a:p>
            <a:pPr marL="0" indent="0" algn="ctr">
              <a:buClrTx/>
              <a:buNone/>
            </a:pPr>
            <a:endParaRPr lang="en-US" sz="1800" b="1" dirty="0">
              <a:solidFill>
                <a:schemeClr val="tx1">
                  <a:lumMod val="75000"/>
                  <a:lumOff val="25000"/>
                </a:schemeClr>
              </a:solidFill>
            </a:endParaRPr>
          </a:p>
          <a:p>
            <a:pPr marL="0" indent="0" algn="ctr">
              <a:buClrTx/>
              <a:buNone/>
            </a:pPr>
            <a:endParaRPr lang="en-US" sz="1800" b="1" dirty="0">
              <a:solidFill>
                <a:schemeClr val="tx1">
                  <a:lumMod val="75000"/>
                  <a:lumOff val="25000"/>
                </a:schemeClr>
              </a:solidFill>
            </a:endParaRPr>
          </a:p>
          <a:p>
            <a:pPr marL="0" indent="0" algn="ctr">
              <a:buClrTx/>
              <a:buNone/>
            </a:pPr>
            <a:r>
              <a:rPr lang="en-US" sz="1800" b="1" dirty="0">
                <a:solidFill>
                  <a:schemeClr val="tx1">
                    <a:lumMod val="75000"/>
                    <a:lumOff val="25000"/>
                  </a:schemeClr>
                </a:solidFill>
              </a:rPr>
              <a:t>For media inquiries, please contact </a:t>
            </a:r>
            <a:r>
              <a:rPr lang="en-US" sz="1800" b="1" dirty="0">
                <a:solidFill>
                  <a:schemeClr val="tx1">
                    <a:lumMod val="75000"/>
                    <a:lumOff val="25000"/>
                  </a:schemeClr>
                </a:solidFill>
                <a:hlinkClick r:id="rId4"/>
              </a:rPr>
              <a:t>media@aarp.org</a:t>
            </a:r>
            <a:r>
              <a:rPr lang="en-US" sz="1800" b="1" dirty="0">
                <a:solidFill>
                  <a:schemeClr val="tx1">
                    <a:lumMod val="75000"/>
                    <a:lumOff val="25000"/>
                  </a:schemeClr>
                </a:solidFill>
              </a:rPr>
              <a:t> </a:t>
            </a:r>
          </a:p>
          <a:p>
            <a:pPr marL="0" indent="0" algn="ctr">
              <a:buClrTx/>
              <a:buNone/>
            </a:pPr>
            <a:endParaRPr lang="en-US" sz="1800" b="1" dirty="0">
              <a:solidFill>
                <a:schemeClr val="tx1">
                  <a:lumMod val="75000"/>
                  <a:lumOff val="25000"/>
                </a:schemeClr>
              </a:solidFill>
            </a:endParaRPr>
          </a:p>
          <a:p>
            <a:pPr marL="0" indent="0" algn="ctr">
              <a:buClrTx/>
              <a:buNone/>
            </a:pPr>
            <a:endParaRPr lang="en-US" sz="1800" b="1" dirty="0">
              <a:solidFill>
                <a:schemeClr val="tx1">
                  <a:lumMod val="75000"/>
                  <a:lumOff val="25000"/>
                </a:schemeClr>
              </a:solidFill>
            </a:endParaRPr>
          </a:p>
          <a:p>
            <a:pPr marL="0" indent="0" algn="ctr">
              <a:buClrTx/>
              <a:buNone/>
            </a:pPr>
            <a:r>
              <a:rPr lang="en-US" sz="1800" dirty="0">
                <a:solidFill>
                  <a:schemeClr val="tx1">
                    <a:lumMod val="75000"/>
                    <a:lumOff val="25000"/>
                  </a:schemeClr>
                </a:solidFill>
              </a:rPr>
              <a:t>This deck, annotated survey, infographics and methodology report can be accessed at </a:t>
            </a:r>
            <a:r>
              <a:rPr lang="en-US" sz="1800" dirty="0">
                <a:solidFill>
                  <a:schemeClr val="tx1">
                    <a:lumMod val="75000"/>
                    <a:lumOff val="25000"/>
                  </a:schemeClr>
                </a:solidFill>
                <a:hlinkClick r:id="rId5"/>
              </a:rPr>
              <a:t>www.aarp.org/livablesurvey2018</a:t>
            </a:r>
            <a:r>
              <a:rPr lang="en-US" sz="1800" dirty="0">
                <a:solidFill>
                  <a:schemeClr val="tx1">
                    <a:lumMod val="75000"/>
                    <a:lumOff val="25000"/>
                  </a:schemeClr>
                </a:solidFill>
              </a:rPr>
              <a:t>. </a:t>
            </a:r>
          </a:p>
        </p:txBody>
      </p:sp>
    </p:spTree>
    <p:extLst>
      <p:ext uri="{BB962C8B-B14F-4D97-AF65-F5344CB8AC3E}">
        <p14:creationId xmlns:p14="http://schemas.microsoft.com/office/powerpoint/2010/main" val="2553078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00" y="0"/>
            <a:ext cx="11360800" cy="2693600"/>
          </a:xfrm>
          <a:prstGeom prst="rect">
            <a:avLst/>
          </a:prstGeom>
        </p:spPr>
        <p:txBody>
          <a:bodyPr spcFirstLastPara="1" wrap="square" lIns="121900" tIns="121900" rIns="121900" bIns="121900" anchor="b" anchorCtr="0">
            <a:noAutofit/>
          </a:bodyPr>
          <a:lstStyle/>
          <a:p>
            <a:pPr>
              <a:buSzPts val="1100"/>
            </a:pPr>
            <a:r>
              <a:rPr lang="en" sz="3733" b="1"/>
              <a:t>Organizing to Meet the Housing Needs of </a:t>
            </a:r>
            <a:endParaRPr sz="3733" b="1"/>
          </a:p>
          <a:p>
            <a:pPr>
              <a:buSzPts val="1100"/>
            </a:pPr>
            <a:r>
              <a:rPr lang="en" sz="3733" b="1"/>
              <a:t>San Mateo County Residents </a:t>
            </a:r>
            <a:endParaRPr sz="3733" b="1"/>
          </a:p>
          <a:p>
            <a:pPr>
              <a:buSzPts val="1100"/>
            </a:pPr>
            <a:r>
              <a:rPr lang="en" sz="3733" b="1"/>
              <a:t>with Intellectual and Developmental Disabilities</a:t>
            </a:r>
            <a:endParaRPr sz="3733" b="1"/>
          </a:p>
          <a:p>
            <a:endParaRPr sz="3733">
              <a:solidFill>
                <a:srgbClr val="000000"/>
              </a:solidFill>
            </a:endParaRPr>
          </a:p>
        </p:txBody>
      </p:sp>
      <p:sp>
        <p:nvSpPr>
          <p:cNvPr id="55" name="Google Shape;55;p13"/>
          <p:cNvSpPr txBox="1">
            <a:spLocks noGrp="1"/>
          </p:cNvSpPr>
          <p:nvPr>
            <p:ph type="subTitle" idx="1"/>
          </p:nvPr>
        </p:nvSpPr>
        <p:spPr>
          <a:xfrm>
            <a:off x="415600" y="2263967"/>
            <a:ext cx="11360800" cy="4251600"/>
          </a:xfrm>
          <a:prstGeom prst="rect">
            <a:avLst/>
          </a:prstGeom>
        </p:spPr>
        <p:txBody>
          <a:bodyPr spcFirstLastPara="1" wrap="square" lIns="121900" tIns="121900" rIns="121900" bIns="121900" anchor="t" anchorCtr="0">
            <a:noAutofit/>
          </a:bodyPr>
          <a:lstStyle/>
          <a:p>
            <a:pPr marL="0" indent="0"/>
            <a:endParaRPr>
              <a:solidFill>
                <a:srgbClr val="000000"/>
              </a:solidFill>
            </a:endParaRPr>
          </a:p>
        </p:txBody>
      </p:sp>
      <p:pic>
        <p:nvPicPr>
          <p:cNvPr id="56" name="Google Shape;56;p13"/>
          <p:cNvPicPr preferRelativeResize="0"/>
          <p:nvPr/>
        </p:nvPicPr>
        <p:blipFill>
          <a:blip r:embed="rId3">
            <a:alphaModFix/>
          </a:blip>
          <a:stretch>
            <a:fillRect/>
          </a:stretch>
        </p:blipFill>
        <p:spPr>
          <a:xfrm>
            <a:off x="3708433" y="2463737"/>
            <a:ext cx="5080000" cy="40518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demographics, opinions,…"/>
          <p:cNvSpPr txBox="1"/>
          <p:nvPr/>
        </p:nvSpPr>
        <p:spPr>
          <a:xfrm>
            <a:off x="5273963" y="889011"/>
            <a:ext cx="6927273" cy="1505023"/>
          </a:xfrm>
          <a:prstGeom prst="rect">
            <a:avLst/>
          </a:prstGeom>
          <a:no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defTabSz="816009">
              <a:lnSpc>
                <a:spcPct val="90000"/>
              </a:lnSpc>
              <a:defRPr sz="2800" cap="small">
                <a:solidFill>
                  <a:srgbClr val="EE3124"/>
                </a:solidFill>
                <a:latin typeface="Arial Black"/>
                <a:ea typeface="Arial Black"/>
                <a:cs typeface="Arial Black"/>
                <a:sym typeface="Arial Black"/>
              </a:defRPr>
            </a:pPr>
            <a:r>
              <a:rPr lang="en-US" sz="3400" b="1" kern="0" dirty="0">
                <a:solidFill>
                  <a:srgbClr val="104270"/>
                </a:solidFill>
                <a:latin typeface="+mj-lt"/>
              </a:rPr>
              <a:t>2018 Home and Community Preferences Survey: A National Survey of Adults Age 18-plus </a:t>
            </a:r>
            <a:endParaRPr sz="3400" b="1" dirty="0">
              <a:solidFill>
                <a:srgbClr val="104270"/>
              </a:solidFill>
              <a:latin typeface="+mj-lt"/>
            </a:endParaRPr>
          </a:p>
        </p:txBody>
      </p:sp>
      <p:sp>
        <p:nvSpPr>
          <p:cNvPr id="10" name="TextBox 9"/>
          <p:cNvSpPr txBox="1"/>
          <p:nvPr/>
        </p:nvSpPr>
        <p:spPr>
          <a:xfrm>
            <a:off x="6372943" y="2578910"/>
            <a:ext cx="5791349" cy="338554"/>
          </a:xfrm>
          <a:prstGeom prst="rect">
            <a:avLst/>
          </a:prstGeom>
          <a:noFill/>
        </p:spPr>
        <p:txBody>
          <a:bodyPr wrap="square" rtlCol="0">
            <a:spAutoFit/>
          </a:bodyPr>
          <a:lstStyle/>
          <a:p>
            <a:pPr algn="r"/>
            <a:r>
              <a:rPr lang="en-US" sz="1600" dirty="0">
                <a:solidFill>
                  <a:schemeClr val="tx2">
                    <a:lumMod val="50000"/>
                  </a:schemeClr>
                </a:solidFill>
              </a:rPr>
              <a:t>October 2019</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marL="609585" algn="ctr"/>
            <a:r>
              <a:rPr lang="en" b="1"/>
              <a:t>Who Are We Organizing?</a:t>
            </a:r>
            <a:endParaRPr b="1"/>
          </a:p>
        </p:txBody>
      </p:sp>
      <p:sp>
        <p:nvSpPr>
          <p:cNvPr id="62" name="Google Shape;62;p1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63" name="Google Shape;63;p14"/>
          <p:cNvPicPr preferRelativeResize="0"/>
          <p:nvPr/>
        </p:nvPicPr>
        <p:blipFill>
          <a:blip r:embed="rId3">
            <a:alphaModFix/>
          </a:blip>
          <a:stretch>
            <a:fillRect/>
          </a:stretch>
        </p:blipFill>
        <p:spPr>
          <a:xfrm>
            <a:off x="2369225" y="1356968"/>
            <a:ext cx="7496784" cy="55010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lgn="ctr"/>
            <a:r>
              <a:rPr lang="en" sz="4267" b="1" dirty="0"/>
              <a:t>19</a:t>
            </a:r>
            <a:r>
              <a:rPr lang="en" sz="4267" b="1" baseline="30000" dirty="0"/>
              <a:t>th</a:t>
            </a:r>
            <a:r>
              <a:rPr lang="en" sz="4267" b="1" dirty="0"/>
              <a:t> Century:  </a:t>
            </a:r>
            <a:r>
              <a:rPr lang="en" sz="3200" b="1" dirty="0"/>
              <a:t>Removal, Segregation and Restriction</a:t>
            </a:r>
            <a:endParaRPr sz="3200" b="1"/>
          </a:p>
        </p:txBody>
      </p:sp>
      <p:sp>
        <p:nvSpPr>
          <p:cNvPr id="69" name="Google Shape;69;p1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26626" name="Picture 2" descr="https://s.hdnux.com/photos/47/43/64/10370310/3/920x920.jpg"/>
          <p:cNvPicPr>
            <a:picLocks noChangeAspect="1" noChangeArrowheads="1"/>
          </p:cNvPicPr>
          <p:nvPr/>
        </p:nvPicPr>
        <p:blipFill>
          <a:blip r:embed="rId3"/>
          <a:srcRect/>
          <a:stretch>
            <a:fillRect/>
          </a:stretch>
        </p:blipFill>
        <p:spPr bwMode="auto">
          <a:xfrm>
            <a:off x="484095" y="1544300"/>
            <a:ext cx="11899152" cy="4614453"/>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415600" y="593367"/>
            <a:ext cx="11360800" cy="1525600"/>
          </a:xfrm>
          <a:prstGeom prst="rect">
            <a:avLst/>
          </a:prstGeom>
        </p:spPr>
        <p:txBody>
          <a:bodyPr spcFirstLastPara="1" wrap="square" lIns="121900" tIns="121900" rIns="121900" bIns="121900" anchor="t" anchorCtr="0">
            <a:noAutofit/>
          </a:bodyPr>
          <a:lstStyle/>
          <a:p>
            <a:pPr marL="609585" algn="ctr"/>
            <a:r>
              <a:rPr lang="en" sz="3467" b="1" dirty="0"/>
              <a:t>20</a:t>
            </a:r>
            <a:r>
              <a:rPr lang="en" sz="3467" b="1" baseline="30000" dirty="0"/>
              <a:t>th</a:t>
            </a:r>
            <a:r>
              <a:rPr lang="en" sz="3467" b="1" dirty="0"/>
              <a:t> Century: </a:t>
            </a:r>
            <a:r>
              <a:rPr lang="en" sz="2667" b="1" dirty="0"/>
              <a:t>1968 Lanterman Act Shifts to Community-Based Services</a:t>
            </a:r>
            <a:endParaRPr sz="2667" b="1"/>
          </a:p>
        </p:txBody>
      </p:sp>
      <p:sp>
        <p:nvSpPr>
          <p:cNvPr id="76" name="Google Shape;76;p16"/>
          <p:cNvSpPr txBox="1">
            <a:spLocks noGrp="1"/>
          </p:cNvSpPr>
          <p:nvPr>
            <p:ph type="body" idx="1"/>
          </p:nvPr>
        </p:nvSpPr>
        <p:spPr>
          <a:xfrm>
            <a:off x="580633" y="1855894"/>
            <a:ext cx="11360800" cy="4818273"/>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6" name="Picture 5" descr="Cambrian-Ladies-e1497971007558-1300x727.jpg"/>
          <p:cNvPicPr>
            <a:picLocks noChangeAspect="1"/>
          </p:cNvPicPr>
          <p:nvPr/>
        </p:nvPicPr>
        <p:blipFill>
          <a:blip r:embed="rId3"/>
          <a:stretch>
            <a:fillRect/>
          </a:stretch>
        </p:blipFill>
        <p:spPr>
          <a:xfrm>
            <a:off x="0" y="1766047"/>
            <a:ext cx="12192000" cy="633186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567427"/>
            <a:ext cx="11360800" cy="763600"/>
          </a:xfrm>
        </p:spPr>
        <p:txBody>
          <a:bodyPr/>
          <a:lstStyle/>
          <a:p>
            <a:r>
              <a:rPr lang="en-US" dirty="0"/>
              <a:t> </a:t>
            </a:r>
            <a:r>
              <a:rPr lang="en-US" sz="3200" b="1" dirty="0"/>
              <a:t>21</a:t>
            </a:r>
            <a:r>
              <a:rPr lang="en-US" sz="3200" b="1" baseline="30000" dirty="0"/>
              <a:t>st</a:t>
            </a:r>
            <a:r>
              <a:rPr lang="en-US" sz="3200" b="1" dirty="0"/>
              <a:t> Century: </a:t>
            </a:r>
            <a:r>
              <a:rPr lang="en-US" sz="2667" b="1" dirty="0"/>
              <a:t>Civil Rights, Community Services, but no Housing</a:t>
            </a:r>
          </a:p>
        </p:txBody>
      </p:sp>
      <p:sp>
        <p:nvSpPr>
          <p:cNvPr id="3" name="Text Placeholder 2"/>
          <p:cNvSpPr>
            <a:spLocks noGrp="1"/>
          </p:cNvSpPr>
          <p:nvPr>
            <p:ph type="body" idx="1"/>
          </p:nvPr>
        </p:nvSpPr>
        <p:spPr>
          <a:xfrm>
            <a:off x="415600" y="1869440"/>
            <a:ext cx="11360800" cy="4222393"/>
          </a:xfrm>
        </p:spPr>
        <p:txBody>
          <a:bodyPr/>
          <a:lstStyle/>
          <a:p>
            <a:endParaRPr lang="en-US" dirty="0"/>
          </a:p>
        </p:txBody>
      </p:sp>
      <p:pic>
        <p:nvPicPr>
          <p:cNvPr id="5" name="Picture 4" descr="pwds.jpg"/>
          <p:cNvPicPr>
            <a:picLocks noChangeAspect="1"/>
          </p:cNvPicPr>
          <p:nvPr/>
        </p:nvPicPr>
        <p:blipFill>
          <a:blip r:embed="rId3"/>
          <a:stretch>
            <a:fillRect/>
          </a:stretch>
        </p:blipFill>
        <p:spPr>
          <a:xfrm>
            <a:off x="0" y="1425387"/>
            <a:ext cx="12192000" cy="505161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lgn="ctr"/>
            <a:r>
              <a:rPr lang="en" b="1" dirty="0"/>
              <a:t>Meanwhile, a Demographic Tsunami... </a:t>
            </a:r>
            <a:endParaRPr b="1"/>
          </a:p>
        </p:txBody>
      </p:sp>
      <p:sp>
        <p:nvSpPr>
          <p:cNvPr id="83" name="Google Shape;83;p1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84" name="Google Shape;84;p17"/>
          <p:cNvPicPr preferRelativeResize="0"/>
          <p:nvPr/>
        </p:nvPicPr>
        <p:blipFill>
          <a:blip r:embed="rId3">
            <a:alphaModFix/>
          </a:blip>
          <a:stretch>
            <a:fillRect/>
          </a:stretch>
        </p:blipFill>
        <p:spPr>
          <a:xfrm>
            <a:off x="0" y="1536633"/>
            <a:ext cx="12192000" cy="6195800"/>
          </a:xfrm>
          <a:prstGeom prst="rect">
            <a:avLst/>
          </a:prstGeom>
          <a:noFill/>
          <a:ln>
            <a:noFill/>
          </a:ln>
        </p:spPr>
      </p:pic>
      <p:pic>
        <p:nvPicPr>
          <p:cNvPr id="22530" name="Picture 2" descr="https://www.sfautismsociety.org/uploads/1/1/7/4/11747519/9533634.png"/>
          <p:cNvPicPr>
            <a:picLocks noChangeAspect="1" noChangeArrowheads="1"/>
          </p:cNvPicPr>
          <p:nvPr/>
        </p:nvPicPr>
        <p:blipFill>
          <a:blip r:embed="rId4"/>
          <a:srcRect/>
          <a:stretch>
            <a:fillRect/>
          </a:stretch>
        </p:blipFill>
        <p:spPr bwMode="auto">
          <a:xfrm>
            <a:off x="0" y="4366423"/>
            <a:ext cx="2754587" cy="3437725"/>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b="1"/>
              <a:t>Parents Remain the Primary Housers</a:t>
            </a:r>
            <a:endParaRPr b="1"/>
          </a:p>
        </p:txBody>
      </p:sp>
      <p:sp>
        <p:nvSpPr>
          <p:cNvPr id="90" name="Google Shape;90;p1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91" name="Google Shape;91;p18"/>
          <p:cNvPicPr preferRelativeResize="0"/>
          <p:nvPr/>
        </p:nvPicPr>
        <p:blipFill>
          <a:blip r:embed="rId3">
            <a:alphaModFix/>
          </a:blip>
          <a:stretch>
            <a:fillRect/>
          </a:stretch>
        </p:blipFill>
        <p:spPr>
          <a:xfrm>
            <a:off x="1340255" y="1612267"/>
            <a:ext cx="8914861" cy="524573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b="1"/>
              <a:t>Housing Needs and Preferences</a:t>
            </a:r>
            <a:endParaRPr b="1"/>
          </a:p>
        </p:txBody>
      </p:sp>
      <p:sp>
        <p:nvSpPr>
          <p:cNvPr id="97" name="Google Shape;97;p1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609585">
              <a:buNone/>
            </a:pPr>
            <a:r>
              <a:rPr lang="en" sz="4800" b="1" dirty="0">
                <a:solidFill>
                  <a:srgbClr val="000000"/>
                </a:solidFill>
                <a:highlight>
                  <a:srgbClr val="FFFFFF"/>
                </a:highlight>
              </a:rPr>
              <a:t>$$</a:t>
            </a:r>
            <a:r>
              <a:rPr lang="en" sz="4000" b="1" dirty="0">
                <a:solidFill>
                  <a:srgbClr val="000000"/>
                </a:solidFill>
                <a:highlight>
                  <a:srgbClr val="FFFFFF"/>
                </a:highlight>
              </a:rPr>
              <a:t>		</a:t>
            </a:r>
            <a:r>
              <a:rPr lang="en" dirty="0">
                <a:solidFill>
                  <a:srgbClr val="000000"/>
                </a:solidFill>
              </a:rPr>
              <a:t>Deep Affordability (ELI and below)</a:t>
            </a:r>
            <a:endParaRPr>
              <a:solidFill>
                <a:srgbClr val="000000"/>
              </a:solidFill>
            </a:endParaRPr>
          </a:p>
          <a:p>
            <a:pPr marL="2438339" indent="0">
              <a:spcBef>
                <a:spcPts val="2133"/>
              </a:spcBef>
              <a:buNone/>
            </a:pPr>
            <a:r>
              <a:rPr lang="en" dirty="0">
                <a:solidFill>
                  <a:srgbClr val="000000"/>
                </a:solidFill>
              </a:rPr>
              <a:t>In the Communities We Know and Where We are Known</a:t>
            </a:r>
            <a:endParaRPr>
              <a:solidFill>
                <a:srgbClr val="000000"/>
              </a:solidFill>
            </a:endParaRPr>
          </a:p>
          <a:p>
            <a:pPr marL="0" indent="0">
              <a:spcBef>
                <a:spcPts val="2133"/>
              </a:spcBef>
              <a:buNone/>
            </a:pPr>
            <a:endParaRPr>
              <a:solidFill>
                <a:srgbClr val="000000"/>
              </a:solidFill>
            </a:endParaRPr>
          </a:p>
          <a:p>
            <a:pPr marL="2438339" indent="0">
              <a:spcBef>
                <a:spcPts val="2133"/>
              </a:spcBef>
              <a:buNone/>
            </a:pPr>
            <a:r>
              <a:rPr lang="en" dirty="0">
                <a:solidFill>
                  <a:srgbClr val="000000"/>
                </a:solidFill>
              </a:rPr>
              <a:t>Coordinated with Services that:</a:t>
            </a:r>
            <a:endParaRPr>
              <a:solidFill>
                <a:srgbClr val="000000"/>
              </a:solidFill>
            </a:endParaRPr>
          </a:p>
          <a:p>
            <a:pPr marL="0" indent="0">
              <a:buNone/>
            </a:pPr>
            <a:r>
              <a:rPr lang="en" dirty="0">
                <a:solidFill>
                  <a:srgbClr val="000000"/>
                </a:solidFill>
              </a:rPr>
              <a:t>       			Foster Housing Stability and</a:t>
            </a:r>
            <a:endParaRPr>
              <a:solidFill>
                <a:srgbClr val="000000"/>
              </a:solidFill>
            </a:endParaRPr>
          </a:p>
          <a:p>
            <a:pPr marL="3047924" indent="0">
              <a:buNone/>
            </a:pPr>
            <a:r>
              <a:rPr lang="en" dirty="0">
                <a:solidFill>
                  <a:srgbClr val="000000"/>
                </a:solidFill>
              </a:rPr>
              <a:t>	Provide a balance between independence and support.</a:t>
            </a:r>
            <a:endParaRPr>
              <a:solidFill>
                <a:srgbClr val="000000"/>
              </a:solidFill>
            </a:endParaRPr>
          </a:p>
          <a:p>
            <a:pPr marL="0" indent="0">
              <a:buNone/>
            </a:pPr>
            <a:endParaRPr/>
          </a:p>
          <a:p>
            <a:pPr marL="0" indent="0">
              <a:spcBef>
                <a:spcPts val="2133"/>
              </a:spcBef>
              <a:spcAft>
                <a:spcPts val="2133"/>
              </a:spcAft>
              <a:buNone/>
            </a:pPr>
            <a:endParaRPr/>
          </a:p>
        </p:txBody>
      </p:sp>
      <p:pic>
        <p:nvPicPr>
          <p:cNvPr id="98" name="Google Shape;98;p19"/>
          <p:cNvPicPr preferRelativeResize="0"/>
          <p:nvPr/>
        </p:nvPicPr>
        <p:blipFill>
          <a:blip r:embed="rId3">
            <a:alphaModFix/>
          </a:blip>
          <a:stretch>
            <a:fillRect/>
          </a:stretch>
        </p:blipFill>
        <p:spPr>
          <a:xfrm>
            <a:off x="727101" y="2595834"/>
            <a:ext cx="1602967" cy="1049033"/>
          </a:xfrm>
          <a:prstGeom prst="rect">
            <a:avLst/>
          </a:prstGeom>
          <a:noFill/>
          <a:ln>
            <a:noFill/>
          </a:ln>
        </p:spPr>
      </p:pic>
      <p:pic>
        <p:nvPicPr>
          <p:cNvPr id="99" name="Google Shape;99;p19"/>
          <p:cNvPicPr preferRelativeResize="0"/>
          <p:nvPr/>
        </p:nvPicPr>
        <p:blipFill>
          <a:blip r:embed="rId4">
            <a:alphaModFix/>
          </a:blip>
          <a:stretch>
            <a:fillRect/>
          </a:stretch>
        </p:blipFill>
        <p:spPr>
          <a:xfrm>
            <a:off x="571333" y="3816433"/>
            <a:ext cx="1914467" cy="2275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lgn="ctr"/>
            <a:r>
              <a:rPr lang="en" b="1"/>
              <a:t>Housing Needs and Preferences</a:t>
            </a:r>
            <a:endParaRPr b="1"/>
          </a:p>
        </p:txBody>
      </p:sp>
      <p:sp>
        <p:nvSpPr>
          <p:cNvPr id="105" name="Google Shape;105;p2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buNone/>
            </a:pPr>
            <a:r>
              <a:rPr lang="en" dirty="0">
                <a:solidFill>
                  <a:srgbClr val="000000"/>
                </a:solidFill>
              </a:rPr>
              <a:t>				Close to Public Transit.</a:t>
            </a:r>
            <a:endParaRPr>
              <a:solidFill>
                <a:srgbClr val="000000"/>
              </a:solidFill>
            </a:endParaRPr>
          </a:p>
          <a:p>
            <a:pPr marL="0" indent="0">
              <a:spcBef>
                <a:spcPts val="2133"/>
              </a:spcBef>
              <a:buNone/>
            </a:pPr>
            <a:endParaRPr>
              <a:solidFill>
                <a:srgbClr val="000000"/>
              </a:solidFill>
            </a:endParaRPr>
          </a:p>
          <a:p>
            <a:pPr marL="3047924" indent="609585">
              <a:spcBef>
                <a:spcPts val="2133"/>
              </a:spcBef>
              <a:buNone/>
            </a:pPr>
            <a:r>
              <a:rPr lang="en" dirty="0">
                <a:solidFill>
                  <a:srgbClr val="000000"/>
                </a:solidFill>
              </a:rPr>
              <a:t>Privacy/Control of the Key to your own Home</a:t>
            </a:r>
            <a:endParaRPr>
              <a:solidFill>
                <a:srgbClr val="000000"/>
              </a:solidFill>
            </a:endParaRPr>
          </a:p>
          <a:p>
            <a:pPr marL="0" indent="0">
              <a:spcBef>
                <a:spcPts val="2133"/>
              </a:spcBef>
              <a:buNone/>
            </a:pPr>
            <a:endParaRPr>
              <a:solidFill>
                <a:srgbClr val="000000"/>
              </a:solidFill>
            </a:endParaRPr>
          </a:p>
          <a:p>
            <a:pPr marL="1828754" indent="609585">
              <a:spcBef>
                <a:spcPts val="2133"/>
              </a:spcBef>
              <a:buNone/>
            </a:pPr>
            <a:r>
              <a:rPr lang="en" dirty="0">
                <a:solidFill>
                  <a:srgbClr val="000000"/>
                </a:solidFill>
              </a:rPr>
              <a:t>	The Ability to Choose and Change Service Providers </a:t>
            </a:r>
            <a:endParaRPr>
              <a:solidFill>
                <a:srgbClr val="000000"/>
              </a:solidFill>
            </a:endParaRPr>
          </a:p>
          <a:p>
            <a:pPr marL="1828754" indent="609585">
              <a:spcBef>
                <a:spcPts val="2133"/>
              </a:spcBef>
              <a:spcAft>
                <a:spcPts val="2133"/>
              </a:spcAft>
              <a:buNone/>
            </a:pPr>
            <a:r>
              <a:rPr lang="en" dirty="0">
                <a:solidFill>
                  <a:srgbClr val="000000"/>
                </a:solidFill>
              </a:rPr>
              <a:t>		(without affecting control of housing).</a:t>
            </a:r>
            <a:endParaRPr>
              <a:solidFill>
                <a:srgbClr val="000000"/>
              </a:solidFill>
            </a:endParaRPr>
          </a:p>
        </p:txBody>
      </p:sp>
      <p:pic>
        <p:nvPicPr>
          <p:cNvPr id="106" name="Google Shape;106;p20"/>
          <p:cNvPicPr preferRelativeResize="0"/>
          <p:nvPr/>
        </p:nvPicPr>
        <p:blipFill>
          <a:blip r:embed="rId3">
            <a:alphaModFix/>
          </a:blip>
          <a:stretch>
            <a:fillRect/>
          </a:stretch>
        </p:blipFill>
        <p:spPr>
          <a:xfrm>
            <a:off x="594900" y="1536634"/>
            <a:ext cx="2262600" cy="1540767"/>
          </a:xfrm>
          <a:prstGeom prst="rect">
            <a:avLst/>
          </a:prstGeom>
          <a:noFill/>
          <a:ln>
            <a:noFill/>
          </a:ln>
        </p:spPr>
      </p:pic>
      <p:pic>
        <p:nvPicPr>
          <p:cNvPr id="107" name="Google Shape;107;p20"/>
          <p:cNvPicPr preferRelativeResize="0"/>
          <p:nvPr/>
        </p:nvPicPr>
        <p:blipFill>
          <a:blip r:embed="rId4">
            <a:alphaModFix/>
          </a:blip>
          <a:stretch>
            <a:fillRect/>
          </a:stretch>
        </p:blipFill>
        <p:spPr>
          <a:xfrm>
            <a:off x="628633" y="3077401"/>
            <a:ext cx="2262600" cy="1213433"/>
          </a:xfrm>
          <a:prstGeom prst="rect">
            <a:avLst/>
          </a:prstGeom>
          <a:noFill/>
          <a:ln>
            <a:noFill/>
          </a:ln>
        </p:spPr>
      </p:pic>
      <p:pic>
        <p:nvPicPr>
          <p:cNvPr id="108" name="Google Shape;108;p20"/>
          <p:cNvPicPr preferRelativeResize="0"/>
          <p:nvPr/>
        </p:nvPicPr>
        <p:blipFill>
          <a:blip r:embed="rId5">
            <a:alphaModFix/>
          </a:blip>
          <a:stretch>
            <a:fillRect/>
          </a:stretch>
        </p:blipFill>
        <p:spPr>
          <a:xfrm>
            <a:off x="628633" y="4164367"/>
            <a:ext cx="2262600" cy="219786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lgn="ctr"/>
            <a:r>
              <a:rPr lang="en" sz="3200" b="1" dirty="0"/>
              <a:t>County Leadership Has Removed Barriers to Inclusion in Multi-family Affordable Housing</a:t>
            </a:r>
            <a:endParaRPr sz="3200" b="1"/>
          </a:p>
        </p:txBody>
      </p:sp>
      <p:sp>
        <p:nvSpPr>
          <p:cNvPr id="144" name="Google Shape;144;p2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45" name="Google Shape;145;p25"/>
          <p:cNvPicPr preferRelativeResize="0"/>
          <p:nvPr/>
        </p:nvPicPr>
        <p:blipFill>
          <a:blip r:embed="rId3">
            <a:alphaModFix/>
          </a:blip>
          <a:stretch>
            <a:fillRect/>
          </a:stretch>
        </p:blipFill>
        <p:spPr>
          <a:xfrm>
            <a:off x="1936885" y="1781243"/>
            <a:ext cx="8724631" cy="487506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lgn="ctr"/>
            <a:r>
              <a:rPr lang="en" b="1" dirty="0"/>
              <a:t>Now, Cities Are Key to Inclusion</a:t>
            </a:r>
            <a:endParaRPr b="1"/>
          </a:p>
        </p:txBody>
      </p:sp>
      <p:sp>
        <p:nvSpPr>
          <p:cNvPr id="137" name="Google Shape;137;p2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6" name="Picture 5" descr="Familias Fuertes at SSF Planning Commission.jpg"/>
          <p:cNvPicPr>
            <a:picLocks noChangeAspect="1"/>
          </p:cNvPicPr>
          <p:nvPr/>
        </p:nvPicPr>
        <p:blipFill>
          <a:blip r:embed="rId3"/>
          <a:stretch>
            <a:fillRect/>
          </a:stretch>
        </p:blipFill>
        <p:spPr>
          <a:xfrm>
            <a:off x="1789889" y="1634247"/>
            <a:ext cx="8636000" cy="498164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289" y="209263"/>
            <a:ext cx="11097191" cy="1072416"/>
          </a:xfrm>
        </p:spPr>
        <p:txBody>
          <a:bodyPr>
            <a:noAutofit/>
          </a:bodyPr>
          <a:lstStyle/>
          <a:p>
            <a:r>
              <a:rPr lang="en-US" sz="3600" dirty="0"/>
              <a:t>Preference to stay in their own community and residence is higher in older generations. </a:t>
            </a:r>
          </a:p>
        </p:txBody>
      </p:sp>
      <p:sp>
        <p:nvSpPr>
          <p:cNvPr id="4" name="Slide Number Placeholder 3"/>
          <p:cNvSpPr>
            <a:spLocks noGrp="1"/>
          </p:cNvSpPr>
          <p:nvPr>
            <p:ph type="sldNum" sz="quarter" idx="4"/>
          </p:nvPr>
        </p:nvSpPr>
        <p:spPr/>
        <p:txBody>
          <a:bodyPr/>
          <a:lstStyle/>
          <a:p>
            <a:fld id="{1192A142-7054-431A-A71A-F024B58D1027}" type="slidenum">
              <a:rPr lang="en-US" smtClean="0"/>
              <a:pPr/>
              <a:t>3</a:t>
            </a:fld>
            <a:endParaRPr lang="en-US" dirty="0"/>
          </a:p>
        </p:txBody>
      </p:sp>
      <p:graphicFrame>
        <p:nvGraphicFramePr>
          <p:cNvPr id="17" name="Chart 16"/>
          <p:cNvGraphicFramePr/>
          <p:nvPr>
            <p:extLst/>
          </p:nvPr>
        </p:nvGraphicFramePr>
        <p:xfrm>
          <a:off x="981597" y="2262845"/>
          <a:ext cx="4805635" cy="35158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p:nvPr>
            <p:extLst/>
          </p:nvPr>
        </p:nvGraphicFramePr>
        <p:xfrm>
          <a:off x="6024716" y="2156473"/>
          <a:ext cx="4850978" cy="3639889"/>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 Placeholder 10"/>
          <p:cNvSpPr txBox="1">
            <a:spLocks/>
          </p:cNvSpPr>
          <p:nvPr/>
        </p:nvSpPr>
        <p:spPr>
          <a:xfrm>
            <a:off x="931467" y="1222683"/>
            <a:ext cx="4805635" cy="1342234"/>
          </a:xfrm>
          <a:prstGeom prst="rect">
            <a:avLst/>
          </a:prstGeom>
          <a:noFill/>
          <a:ln>
            <a:noFill/>
          </a:ln>
        </p:spPr>
        <p:txBody>
          <a:bodyPr vert="horz" lIns="91440" tIns="45720" rIns="91440" bIns="45720" rtlCol="0" anchor="ctr">
            <a:noAutofit/>
          </a:bodyPr>
          <a:lstStyle>
            <a:lvl1pPr marL="231775" indent="-231775" algn="l" defTabSz="914400" rtl="0" eaLnBrk="1" latinLnBrk="0" hangingPunct="1">
              <a:spcBef>
                <a:spcPct val="20000"/>
              </a:spcBef>
              <a:buClr>
                <a:srgbClr val="1B90A3"/>
              </a:buClr>
              <a:buFont typeface="Arial" pitchFamily="34" charset="0"/>
              <a:buChar char="•"/>
              <a:defRPr sz="1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mn-lt"/>
              </a:rPr>
              <a:t>“What I’d really like to do is remain in my </a:t>
            </a:r>
            <a:r>
              <a:rPr lang="en-US" sz="1800" b="1" u="sng" dirty="0">
                <a:latin typeface="+mn-lt"/>
              </a:rPr>
              <a:t>community</a:t>
            </a:r>
            <a:r>
              <a:rPr lang="en-US" sz="1800" b="1" dirty="0">
                <a:latin typeface="+mn-lt"/>
              </a:rPr>
              <a:t> for as long as possible.” </a:t>
            </a:r>
          </a:p>
        </p:txBody>
      </p:sp>
      <p:sp>
        <p:nvSpPr>
          <p:cNvPr id="20" name="Text Placeholder 10"/>
          <p:cNvSpPr txBox="1">
            <a:spLocks/>
          </p:cNvSpPr>
          <p:nvPr/>
        </p:nvSpPr>
        <p:spPr>
          <a:xfrm>
            <a:off x="6024715" y="1222683"/>
            <a:ext cx="4850979" cy="1342234"/>
          </a:xfrm>
          <a:prstGeom prst="rect">
            <a:avLst/>
          </a:prstGeom>
          <a:noFill/>
          <a:ln>
            <a:noFill/>
          </a:ln>
        </p:spPr>
        <p:txBody>
          <a:bodyPr vert="horz" lIns="91440" tIns="45720" rIns="91440" bIns="45720" rtlCol="0" anchor="ctr">
            <a:noAutofit/>
          </a:bodyPr>
          <a:lstStyle>
            <a:defPPr>
              <a:defRPr lang="en-US"/>
            </a:defPPr>
            <a:lvl1pPr indent="0" algn="ctr">
              <a:lnSpc>
                <a:spcPct val="80000"/>
              </a:lnSpc>
              <a:spcBef>
                <a:spcPct val="20000"/>
              </a:spcBef>
              <a:buClr>
                <a:srgbClr val="1B90A3"/>
              </a:buClr>
              <a:buFont typeface="Arial" pitchFamily="34" charset="0"/>
              <a:buNone/>
              <a:defRPr b="1">
                <a:cs typeface="Arial" pitchFamily="34" charset="0"/>
              </a:defRPr>
            </a:lvl1pPr>
            <a:lvl2pPr marL="742950" indent="-285750">
              <a:spcBef>
                <a:spcPct val="20000"/>
              </a:spcBef>
              <a:buClr>
                <a:srgbClr val="EF3829"/>
              </a:buClr>
              <a:buFont typeface="Arial" pitchFamily="34" charset="0"/>
              <a:buChar char="–"/>
              <a:defRPr sz="1600">
                <a:solidFill>
                  <a:schemeClr val="tx1">
                    <a:lumMod val="75000"/>
                    <a:lumOff val="25000"/>
                  </a:schemeClr>
                </a:solidFill>
                <a:latin typeface="Arial" pitchFamily="34" charset="0"/>
                <a:cs typeface="Arial" pitchFamily="34" charset="0"/>
              </a:defRPr>
            </a:lvl2pPr>
            <a:lvl3pPr marL="1143000" indent="-228600">
              <a:spcBef>
                <a:spcPct val="20000"/>
              </a:spcBef>
              <a:buClr>
                <a:srgbClr val="EF3829"/>
              </a:buClr>
              <a:buFont typeface="Arial" pitchFamily="34" charset="0"/>
              <a:buChar char="•"/>
              <a:defRPr sz="1600">
                <a:solidFill>
                  <a:schemeClr val="tx1">
                    <a:lumMod val="75000"/>
                    <a:lumOff val="25000"/>
                  </a:schemeClr>
                </a:solidFill>
                <a:latin typeface="Arial" pitchFamily="34" charset="0"/>
                <a:cs typeface="Arial" pitchFamily="34" charset="0"/>
              </a:defRPr>
            </a:lvl3pPr>
            <a:lvl4pPr marL="1600200" indent="-228600">
              <a:spcBef>
                <a:spcPct val="20000"/>
              </a:spcBef>
              <a:buClr>
                <a:srgbClr val="EF3829"/>
              </a:buClr>
              <a:buFont typeface="Arial" pitchFamily="34" charset="0"/>
              <a:buChar char="–"/>
              <a:defRPr sz="1600">
                <a:solidFill>
                  <a:schemeClr val="tx1">
                    <a:lumMod val="75000"/>
                    <a:lumOff val="25000"/>
                  </a:schemeClr>
                </a:solidFill>
                <a:latin typeface="Arial" pitchFamily="34" charset="0"/>
                <a:cs typeface="Arial" pitchFamily="34" charset="0"/>
              </a:defRPr>
            </a:lvl4pPr>
            <a:lvl5pPr marL="2057400" indent="-228600">
              <a:spcBef>
                <a:spcPct val="20000"/>
              </a:spcBef>
              <a:buClr>
                <a:srgbClr val="EF3829"/>
              </a:buClr>
              <a:buFont typeface="Arial" pitchFamily="34" charset="0"/>
              <a:buChar char="»"/>
              <a:defRPr sz="1600">
                <a:solidFill>
                  <a:schemeClr val="tx1">
                    <a:lumMod val="75000"/>
                    <a:lumOff val="25000"/>
                  </a:schemeClr>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nSpc>
                <a:spcPct val="100000"/>
              </a:lnSpc>
            </a:pPr>
            <a:r>
              <a:rPr lang="en-US" dirty="0"/>
              <a:t>“What I’d really like to do is stay in my </a:t>
            </a:r>
            <a:r>
              <a:rPr lang="en-US" u="sng" dirty="0"/>
              <a:t>current residence</a:t>
            </a:r>
            <a:r>
              <a:rPr lang="en-US" dirty="0"/>
              <a:t> for as long as possible.” </a:t>
            </a:r>
          </a:p>
        </p:txBody>
      </p:sp>
      <p:sp>
        <p:nvSpPr>
          <p:cNvPr id="22" name="TextBox 21"/>
          <p:cNvSpPr txBox="1"/>
          <p:nvPr/>
        </p:nvSpPr>
        <p:spPr>
          <a:xfrm>
            <a:off x="363289" y="5853910"/>
            <a:ext cx="11097191" cy="307008"/>
          </a:xfrm>
          <a:prstGeom prst="rect">
            <a:avLst/>
          </a:prstGeom>
          <a:noFill/>
          <a:ln>
            <a:noFill/>
          </a:ln>
        </p:spPr>
        <p:txBody>
          <a:bodyPr wrap="square" rtlCol="0" anchor="ctr" anchorCtr="0">
            <a:noAutofit/>
          </a:bodyPr>
          <a:lstStyle/>
          <a:p>
            <a:r>
              <a:rPr lang="en-US" sz="1000" i="1" dirty="0">
                <a:solidFill>
                  <a:schemeClr val="bg1">
                    <a:lumMod val="50000"/>
                  </a:schemeClr>
                </a:solidFill>
              </a:rPr>
              <a:t>Q1: How strongly do you agree or disagree with the statement: What I’d really like to do is remain in my community for as long as possible? Q2: How strongly do you agree or disagree with the statement: What I’d really like to do is stay in my current residence for as long as possible?  </a:t>
            </a:r>
          </a:p>
        </p:txBody>
      </p:sp>
      <p:graphicFrame>
        <p:nvGraphicFramePr>
          <p:cNvPr id="9" name="Chart 8"/>
          <p:cNvGraphicFramePr/>
          <p:nvPr>
            <p:extLst>
              <p:ext uri="{D42A27DB-BD31-4B8C-83A1-F6EECF244321}">
                <p14:modId xmlns:p14="http://schemas.microsoft.com/office/powerpoint/2010/main" val="4212274157"/>
              </p:ext>
            </p:extLst>
          </p:nvPr>
        </p:nvGraphicFramePr>
        <p:xfrm>
          <a:off x="981596" y="2511477"/>
          <a:ext cx="4458333" cy="32308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p:nvPr>
            <p:extLst>
              <p:ext uri="{D42A27DB-BD31-4B8C-83A1-F6EECF244321}">
                <p14:modId xmlns:p14="http://schemas.microsoft.com/office/powerpoint/2010/main" val="65859554"/>
              </p:ext>
            </p:extLst>
          </p:nvPr>
        </p:nvGraphicFramePr>
        <p:xfrm>
          <a:off x="6305280" y="2443500"/>
          <a:ext cx="4570414" cy="3428061"/>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
          <p:cNvSpPr txBox="1"/>
          <p:nvPr/>
        </p:nvSpPr>
        <p:spPr>
          <a:xfrm>
            <a:off x="1407292" y="3141566"/>
            <a:ext cx="291969" cy="23446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68%</a:t>
            </a:r>
          </a:p>
        </p:txBody>
      </p:sp>
      <p:sp>
        <p:nvSpPr>
          <p:cNvPr id="12" name="TextBox 1"/>
          <p:cNvSpPr txBox="1"/>
          <p:nvPr/>
        </p:nvSpPr>
        <p:spPr>
          <a:xfrm>
            <a:off x="2709671" y="3450562"/>
            <a:ext cx="291969" cy="23446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58%</a:t>
            </a:r>
          </a:p>
        </p:txBody>
      </p:sp>
      <p:sp>
        <p:nvSpPr>
          <p:cNvPr id="13" name="TextBox 1"/>
          <p:cNvSpPr txBox="1"/>
          <p:nvPr/>
        </p:nvSpPr>
        <p:spPr>
          <a:xfrm>
            <a:off x="3423610" y="3182384"/>
            <a:ext cx="291969" cy="23446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68%</a:t>
            </a:r>
          </a:p>
        </p:txBody>
      </p:sp>
      <p:sp>
        <p:nvSpPr>
          <p:cNvPr id="14" name="TextBox 1"/>
          <p:cNvSpPr txBox="1"/>
          <p:nvPr/>
        </p:nvSpPr>
        <p:spPr>
          <a:xfrm>
            <a:off x="4735491" y="2719521"/>
            <a:ext cx="291969" cy="23446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92%</a:t>
            </a:r>
          </a:p>
        </p:txBody>
      </p:sp>
      <p:sp>
        <p:nvSpPr>
          <p:cNvPr id="15" name="TextBox 1"/>
          <p:cNvSpPr txBox="1"/>
          <p:nvPr/>
        </p:nvSpPr>
        <p:spPr>
          <a:xfrm>
            <a:off x="9432821" y="3016126"/>
            <a:ext cx="446166" cy="24265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76%</a:t>
            </a:r>
          </a:p>
        </p:txBody>
      </p:sp>
    </p:spTree>
    <p:extLst>
      <p:ext uri="{BB962C8B-B14F-4D97-AF65-F5344CB8AC3E}">
        <p14:creationId xmlns:p14="http://schemas.microsoft.com/office/powerpoint/2010/main" val="901913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marL="609585" indent="609585"/>
            <a:r>
              <a:rPr lang="en" b="1" dirty="0"/>
              <a:t>Single-Family Neighborhood Options:  </a:t>
            </a:r>
            <a:br>
              <a:rPr lang="en" b="1" dirty="0"/>
            </a:br>
            <a:r>
              <a:rPr lang="en" b="1" dirty="0"/>
              <a:t>Co-op Housing (shared single family home)</a:t>
            </a:r>
            <a:endParaRPr b="1"/>
          </a:p>
        </p:txBody>
      </p:sp>
      <p:sp>
        <p:nvSpPr>
          <p:cNvPr id="114" name="Google Shape;114;p21"/>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15" name="Google Shape;115;p21"/>
          <p:cNvPicPr preferRelativeResize="0"/>
          <p:nvPr/>
        </p:nvPicPr>
        <p:blipFill>
          <a:blip r:embed="rId3">
            <a:alphaModFix/>
          </a:blip>
          <a:stretch>
            <a:fillRect/>
          </a:stretch>
        </p:blipFill>
        <p:spPr>
          <a:xfrm>
            <a:off x="1028971" y="1815831"/>
            <a:ext cx="9528783" cy="4496341"/>
          </a:xfrm>
          <a:prstGeom prst="rect">
            <a:avLst/>
          </a:prstGeom>
          <a:noFill/>
          <a:ln>
            <a:noFill/>
          </a:ln>
        </p:spPr>
      </p:pic>
      <p:pic>
        <p:nvPicPr>
          <p:cNvPr id="116" name="Google Shape;116;p21"/>
          <p:cNvPicPr preferRelativeResize="0"/>
          <p:nvPr/>
        </p:nvPicPr>
        <p:blipFill>
          <a:blip r:embed="rId4">
            <a:alphaModFix/>
          </a:blip>
          <a:stretch>
            <a:fillRect/>
          </a:stretch>
        </p:blipFill>
        <p:spPr>
          <a:xfrm>
            <a:off x="7429501" y="3512667"/>
            <a:ext cx="3171487" cy="287193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415600" y="593367"/>
            <a:ext cx="11360800" cy="1067572"/>
          </a:xfrm>
          <a:prstGeom prst="rect">
            <a:avLst/>
          </a:prstGeom>
        </p:spPr>
        <p:txBody>
          <a:bodyPr spcFirstLastPara="1" wrap="square" lIns="121900" tIns="121900" rIns="121900" bIns="121900" anchor="t" anchorCtr="0">
            <a:noAutofit/>
          </a:bodyPr>
          <a:lstStyle/>
          <a:p>
            <a:pPr algn="ctr"/>
            <a:r>
              <a:rPr lang="en" sz="3200" b="1" dirty="0"/>
              <a:t>Single-Family Neighborhoods: ADUs</a:t>
            </a:r>
            <a:endParaRPr sz="3200" b="1"/>
          </a:p>
        </p:txBody>
      </p:sp>
      <p:sp>
        <p:nvSpPr>
          <p:cNvPr id="122" name="Google Shape;122;p22"/>
          <p:cNvSpPr txBox="1">
            <a:spLocks noGrp="1"/>
          </p:cNvSpPr>
          <p:nvPr>
            <p:ph type="body" idx="1"/>
          </p:nvPr>
        </p:nvSpPr>
        <p:spPr>
          <a:xfrm>
            <a:off x="415601" y="1536633"/>
            <a:ext cx="11034279"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23" name="Google Shape;123;p22"/>
          <p:cNvPicPr preferRelativeResize="0"/>
          <p:nvPr/>
        </p:nvPicPr>
        <p:blipFill>
          <a:blip r:embed="rId3">
            <a:alphaModFix/>
          </a:blip>
          <a:stretch>
            <a:fillRect/>
          </a:stretch>
        </p:blipFill>
        <p:spPr>
          <a:xfrm>
            <a:off x="256209" y="1356968"/>
            <a:ext cx="5945423" cy="5501033"/>
          </a:xfrm>
          <a:prstGeom prst="rect">
            <a:avLst/>
          </a:prstGeom>
          <a:noFill/>
          <a:ln>
            <a:noFill/>
          </a:ln>
        </p:spPr>
      </p:pic>
      <p:pic>
        <p:nvPicPr>
          <p:cNvPr id="124" name="Google Shape;124;p22"/>
          <p:cNvPicPr preferRelativeResize="0"/>
          <p:nvPr/>
        </p:nvPicPr>
        <p:blipFill>
          <a:blip r:embed="rId4">
            <a:alphaModFix/>
          </a:blip>
          <a:stretch>
            <a:fillRect/>
          </a:stretch>
        </p:blipFill>
        <p:spPr>
          <a:xfrm>
            <a:off x="4535956" y="1356962"/>
            <a:ext cx="7208829" cy="550103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lgn="ctr"/>
            <a:r>
              <a:rPr lang="en" b="1" dirty="0"/>
              <a:t>Single-Family Neighborhoods:   FHA homes</a:t>
            </a:r>
            <a:endParaRPr b="1"/>
          </a:p>
        </p:txBody>
      </p:sp>
      <p:sp>
        <p:nvSpPr>
          <p:cNvPr id="130" name="Google Shape;130;p23"/>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31" name="Google Shape;131;p23"/>
          <p:cNvPicPr preferRelativeResize="0"/>
          <p:nvPr/>
        </p:nvPicPr>
        <p:blipFill>
          <a:blip r:embed="rId3">
            <a:alphaModFix/>
          </a:blip>
          <a:stretch>
            <a:fillRect/>
          </a:stretch>
        </p:blipFill>
        <p:spPr>
          <a:xfrm>
            <a:off x="2092527" y="1655534"/>
            <a:ext cx="6536988" cy="5067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415600" y="593367"/>
            <a:ext cx="11360800" cy="1533600"/>
          </a:xfrm>
          <a:prstGeom prst="rect">
            <a:avLst/>
          </a:prstGeom>
        </p:spPr>
        <p:txBody>
          <a:bodyPr spcFirstLastPara="1" wrap="square" lIns="121900" tIns="121900" rIns="121900" bIns="121900" anchor="t" anchorCtr="0">
            <a:noAutofit/>
          </a:bodyPr>
          <a:lstStyle/>
          <a:p>
            <a:pPr algn="ctr"/>
            <a:r>
              <a:rPr lang="en" b="1" dirty="0"/>
              <a:t>To Help Us Organize for Inclusive Housing in Your City….</a:t>
            </a:r>
            <a:r>
              <a:rPr lang="en-US" b="1" dirty="0">
                <a:solidFill>
                  <a:srgbClr val="000000"/>
                </a:solidFill>
              </a:rPr>
              <a:t> Contact Jan </a:t>
            </a:r>
            <a:r>
              <a:rPr lang="en-US" b="1" dirty="0" err="1">
                <a:solidFill>
                  <a:srgbClr val="000000"/>
                </a:solidFill>
              </a:rPr>
              <a:t>Stokley</a:t>
            </a:r>
            <a:r>
              <a:rPr lang="en-US" b="1" dirty="0">
                <a:solidFill>
                  <a:srgbClr val="000000"/>
                </a:solidFill>
              </a:rPr>
              <a:t>  </a:t>
            </a:r>
            <a:br>
              <a:rPr lang="en-US" b="1" dirty="0">
                <a:solidFill>
                  <a:srgbClr val="000000"/>
                </a:solidFill>
              </a:rPr>
            </a:br>
            <a:r>
              <a:rPr lang="en-US" b="1" dirty="0">
                <a:solidFill>
                  <a:srgbClr val="000000"/>
                </a:solidFill>
                <a:hlinkClick r:id="rId3"/>
              </a:rPr>
              <a:t>jan@housingchoices.org</a:t>
            </a:r>
            <a:br>
              <a:rPr lang="en-US" b="1" dirty="0">
                <a:solidFill>
                  <a:srgbClr val="000000"/>
                </a:solidFill>
              </a:rPr>
            </a:br>
            <a:br>
              <a:rPr lang="en-US" b="1" dirty="0">
                <a:solidFill>
                  <a:srgbClr val="000000"/>
                </a:solidFill>
              </a:rPr>
            </a:br>
            <a:endParaRPr b="1"/>
          </a:p>
        </p:txBody>
      </p:sp>
      <p:sp>
        <p:nvSpPr>
          <p:cNvPr id="151" name="Google Shape;151;p26"/>
          <p:cNvSpPr txBox="1">
            <a:spLocks noGrp="1"/>
          </p:cNvSpPr>
          <p:nvPr>
            <p:ph type="body" idx="1"/>
          </p:nvPr>
        </p:nvSpPr>
        <p:spPr>
          <a:xfrm>
            <a:off x="507300" y="2420467"/>
            <a:ext cx="11360800" cy="3726400"/>
          </a:xfrm>
          <a:prstGeom prst="rect">
            <a:avLst/>
          </a:prstGeom>
        </p:spPr>
        <p:txBody>
          <a:bodyPr spcFirstLastPara="1" wrap="square" lIns="121900" tIns="121900" rIns="121900" bIns="121900" anchor="t" anchorCtr="0">
            <a:noAutofit/>
          </a:bodyPr>
          <a:lstStyle/>
          <a:p>
            <a:pPr marL="0" indent="0">
              <a:buNone/>
            </a:pPr>
            <a:endParaRPr/>
          </a:p>
          <a:p>
            <a:pPr marL="0" indent="0">
              <a:spcBef>
                <a:spcPts val="2133"/>
              </a:spcBef>
              <a:buNone/>
            </a:pPr>
            <a:endParaRPr b="1">
              <a:solidFill>
                <a:srgbClr val="000000"/>
              </a:solidFill>
            </a:endParaRPr>
          </a:p>
          <a:p>
            <a:pPr marL="0" indent="0">
              <a:spcBef>
                <a:spcPts val="2133"/>
              </a:spcBef>
              <a:buNone/>
            </a:pPr>
            <a:endParaRPr b="1">
              <a:solidFill>
                <a:srgbClr val="000000"/>
              </a:solidFill>
            </a:endParaRPr>
          </a:p>
          <a:p>
            <a:pPr marL="0" indent="0">
              <a:spcBef>
                <a:spcPts val="2133"/>
              </a:spcBef>
              <a:buNone/>
            </a:pPr>
            <a:endParaRPr lang="en" sz="3733" b="1" dirty="0">
              <a:solidFill>
                <a:srgbClr val="000000"/>
              </a:solidFill>
            </a:endParaRPr>
          </a:p>
          <a:p>
            <a:pPr marL="0" indent="0">
              <a:spcBef>
                <a:spcPts val="2133"/>
              </a:spcBef>
              <a:buNone/>
            </a:pPr>
            <a:r>
              <a:rPr lang="en" sz="3733" b="1" dirty="0">
                <a:solidFill>
                  <a:srgbClr val="000000"/>
                </a:solidFill>
              </a:rPr>
              <a:t>Learn more at </a:t>
            </a:r>
            <a:r>
              <a:rPr lang="en" sz="3733" b="1" u="sng" dirty="0">
                <a:solidFill>
                  <a:srgbClr val="000000"/>
                </a:solidFill>
                <a:hlinkClick r:id="rId4"/>
              </a:rPr>
              <a:t>www.housingchoices.org</a:t>
            </a:r>
            <a:endParaRPr sz="3733" b="1">
              <a:solidFill>
                <a:srgbClr val="000000"/>
              </a:solidFill>
            </a:endParaRPr>
          </a:p>
        </p:txBody>
      </p:sp>
      <p:pic>
        <p:nvPicPr>
          <p:cNvPr id="152" name="Google Shape;152;p26"/>
          <p:cNvPicPr preferRelativeResize="0"/>
          <p:nvPr/>
        </p:nvPicPr>
        <p:blipFill>
          <a:blip r:embed="rId5">
            <a:alphaModFix/>
          </a:blip>
          <a:stretch>
            <a:fillRect/>
          </a:stretch>
        </p:blipFill>
        <p:spPr>
          <a:xfrm>
            <a:off x="3613151" y="2550118"/>
            <a:ext cx="4965700" cy="175776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20" descr="join_sfbarf.jpg"/>
          <p:cNvPicPr preferRelativeResize="0"/>
          <p:nvPr/>
        </p:nvPicPr>
        <p:blipFill>
          <a:blip r:embed="rId3">
            <a:alphaModFix/>
          </a:blip>
          <a:stretch>
            <a:fillRect/>
          </a:stretch>
        </p:blipFill>
        <p:spPr>
          <a:xfrm>
            <a:off x="3080175" y="1098601"/>
            <a:ext cx="6031651" cy="4660799"/>
          </a:xfrm>
          <a:prstGeom prst="rect">
            <a:avLst/>
          </a:prstGeom>
          <a:noFill/>
          <a:ln>
            <a:noFill/>
          </a:ln>
        </p:spPr>
      </p:pic>
      <p:pic>
        <p:nvPicPr>
          <p:cNvPr id="78" name="Google Shape;78;p20" descr="join_sfbarf.png"/>
          <p:cNvPicPr preferRelativeResize="0"/>
          <p:nvPr/>
        </p:nvPicPr>
        <p:blipFill>
          <a:blip r:embed="rId4">
            <a:alphaModFix/>
          </a:blip>
          <a:stretch>
            <a:fillRect/>
          </a:stretch>
        </p:blipFill>
        <p:spPr>
          <a:xfrm>
            <a:off x="3109900" y="2981326"/>
            <a:ext cx="6001925" cy="173364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1"/>
          <p:cNvSpPr txBox="1">
            <a:spLocks noGrp="1"/>
          </p:cNvSpPr>
          <p:nvPr>
            <p:ph type="title"/>
          </p:nvPr>
        </p:nvSpPr>
        <p:spPr>
          <a:xfrm>
            <a:off x="680600" y="2743200"/>
            <a:ext cx="10830800" cy="1038400"/>
          </a:xfrm>
          <a:prstGeom prst="rect">
            <a:avLst/>
          </a:prstGeom>
        </p:spPr>
        <p:txBody>
          <a:bodyPr spcFirstLastPara="1" wrap="square" lIns="121900" tIns="121900" rIns="121900" bIns="121900" anchor="b" anchorCtr="0">
            <a:noAutofit/>
          </a:bodyPr>
          <a:lstStyle/>
          <a:p>
            <a:r>
              <a:rPr lang="en">
                <a:latin typeface="Merriweather"/>
                <a:ea typeface="Merriweather"/>
                <a:cs typeface="Merriweather"/>
                <a:sym typeface="Merriweather"/>
              </a:rPr>
              <a:t>Housing, we need it.</a:t>
            </a:r>
            <a:endParaRPr>
              <a:latin typeface="Merriweather"/>
              <a:ea typeface="Merriweather"/>
              <a:cs typeface="Merriweather"/>
              <a:sym typeface="Merriweathe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2"/>
          <p:cNvSpPr txBox="1">
            <a:spLocks noGrp="1"/>
          </p:cNvSpPr>
          <p:nvPr>
            <p:ph type="title"/>
          </p:nvPr>
        </p:nvSpPr>
        <p:spPr>
          <a:xfrm>
            <a:off x="680600" y="2743200"/>
            <a:ext cx="10830800" cy="1038400"/>
          </a:xfrm>
          <a:prstGeom prst="rect">
            <a:avLst/>
          </a:prstGeom>
        </p:spPr>
        <p:txBody>
          <a:bodyPr spcFirstLastPara="1" wrap="square" lIns="121900" tIns="121900" rIns="121900" bIns="121900" anchor="b" anchorCtr="0">
            <a:noAutofit/>
          </a:bodyPr>
          <a:lstStyle/>
          <a:p>
            <a:r>
              <a:rPr lang="en">
                <a:latin typeface="Merriweather"/>
                <a:ea typeface="Merriweather"/>
                <a:cs typeface="Merriweather"/>
                <a:sym typeface="Merriweather"/>
              </a:rPr>
              <a:t>But we don’t have it. Why?</a:t>
            </a:r>
            <a:endParaRPr>
              <a:latin typeface="Merriweather"/>
              <a:ea typeface="Merriweather"/>
              <a:cs typeface="Merriweather"/>
              <a:sym typeface="Merriweathe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3"/>
          <p:cNvPicPr preferRelativeResize="0"/>
          <p:nvPr/>
        </p:nvPicPr>
        <p:blipFill rotWithShape="1">
          <a:blip r:embed="rId3">
            <a:alphaModFix/>
          </a:blip>
          <a:srcRect l="16417" t="6392" r="14340" b="8035"/>
          <a:stretch/>
        </p:blipFill>
        <p:spPr>
          <a:xfrm>
            <a:off x="8820251" y="5173579"/>
            <a:ext cx="633067" cy="652021"/>
          </a:xfrm>
          <a:prstGeom prst="rect">
            <a:avLst/>
          </a:prstGeom>
          <a:noFill/>
          <a:ln>
            <a:noFill/>
          </a:ln>
        </p:spPr>
      </p:pic>
      <p:pic>
        <p:nvPicPr>
          <p:cNvPr id="94" name="Google Shape;94;p23"/>
          <p:cNvPicPr preferRelativeResize="0"/>
          <p:nvPr/>
        </p:nvPicPr>
        <p:blipFill>
          <a:blip r:embed="rId4">
            <a:alphaModFix/>
          </a:blip>
          <a:stretch>
            <a:fillRect/>
          </a:stretch>
        </p:blipFill>
        <p:spPr>
          <a:xfrm>
            <a:off x="11325529" y="3655222"/>
            <a:ext cx="749435" cy="969945"/>
          </a:xfrm>
          <a:prstGeom prst="rect">
            <a:avLst/>
          </a:prstGeom>
          <a:noFill/>
          <a:ln>
            <a:noFill/>
          </a:ln>
        </p:spPr>
      </p:pic>
      <p:pic>
        <p:nvPicPr>
          <p:cNvPr id="95" name="Google Shape;95;p23"/>
          <p:cNvPicPr preferRelativeResize="0"/>
          <p:nvPr/>
        </p:nvPicPr>
        <p:blipFill>
          <a:blip r:embed="rId4">
            <a:alphaModFix/>
          </a:blip>
          <a:stretch>
            <a:fillRect/>
          </a:stretch>
        </p:blipFill>
        <p:spPr>
          <a:xfrm>
            <a:off x="9905863" y="2224789"/>
            <a:ext cx="749435" cy="969945"/>
          </a:xfrm>
          <a:prstGeom prst="rect">
            <a:avLst/>
          </a:prstGeom>
          <a:noFill/>
          <a:ln>
            <a:noFill/>
          </a:ln>
        </p:spPr>
      </p:pic>
      <p:sp>
        <p:nvSpPr>
          <p:cNvPr id="96" name="Google Shape;96;p23"/>
          <p:cNvSpPr/>
          <p:nvPr/>
        </p:nvSpPr>
        <p:spPr>
          <a:xfrm>
            <a:off x="5180901" y="3077217"/>
            <a:ext cx="3441300" cy="903300"/>
          </a:xfrm>
          <a:custGeom>
            <a:avLst/>
            <a:gdLst/>
            <a:ahLst/>
            <a:cxnLst/>
            <a:rect l="l" t="t" r="r" b="b"/>
            <a:pathLst>
              <a:path w="103239" h="27099" extrusionOk="0">
                <a:moveTo>
                  <a:pt x="0" y="10739"/>
                </a:moveTo>
                <a:cubicBezTo>
                  <a:pt x="7243" y="9009"/>
                  <a:pt x="27239" y="-1887"/>
                  <a:pt x="43455" y="356"/>
                </a:cubicBezTo>
                <a:cubicBezTo>
                  <a:pt x="59671" y="2599"/>
                  <a:pt x="87488" y="19777"/>
                  <a:pt x="97294" y="24199"/>
                </a:cubicBezTo>
                <a:cubicBezTo>
                  <a:pt x="107100" y="28622"/>
                  <a:pt x="101460" y="26442"/>
                  <a:pt x="102293" y="26891"/>
                </a:cubicBezTo>
              </a:path>
            </a:pathLst>
          </a:custGeom>
          <a:noFill/>
          <a:ln w="38100" cap="flat" cmpd="sng">
            <a:solidFill>
              <a:schemeClr val="accent6"/>
            </a:solidFill>
            <a:prstDash val="dash"/>
            <a:round/>
            <a:headEnd type="none" w="med" len="med"/>
            <a:tailEnd type="none" w="med" len="med"/>
          </a:ln>
        </p:spPr>
      </p:sp>
      <p:pic>
        <p:nvPicPr>
          <p:cNvPr id="97" name="Google Shape;97;p23"/>
          <p:cNvPicPr preferRelativeResize="0"/>
          <p:nvPr/>
        </p:nvPicPr>
        <p:blipFill>
          <a:blip r:embed="rId5">
            <a:alphaModFix/>
          </a:blip>
          <a:stretch>
            <a:fillRect/>
          </a:stretch>
        </p:blipFill>
        <p:spPr>
          <a:xfrm>
            <a:off x="75367" y="3675235"/>
            <a:ext cx="929932" cy="929932"/>
          </a:xfrm>
          <a:prstGeom prst="rect">
            <a:avLst/>
          </a:prstGeom>
          <a:noFill/>
          <a:ln>
            <a:noFill/>
          </a:ln>
        </p:spPr>
      </p:pic>
      <p:pic>
        <p:nvPicPr>
          <p:cNvPr id="98" name="Google Shape;98;p23"/>
          <p:cNvPicPr preferRelativeResize="0"/>
          <p:nvPr/>
        </p:nvPicPr>
        <p:blipFill>
          <a:blip r:embed="rId5">
            <a:alphaModFix/>
          </a:blip>
          <a:stretch>
            <a:fillRect/>
          </a:stretch>
        </p:blipFill>
        <p:spPr>
          <a:xfrm>
            <a:off x="4850567" y="3472035"/>
            <a:ext cx="929932" cy="929932"/>
          </a:xfrm>
          <a:prstGeom prst="rect">
            <a:avLst/>
          </a:prstGeom>
          <a:noFill/>
          <a:ln>
            <a:noFill/>
          </a:ln>
        </p:spPr>
      </p:pic>
      <p:sp>
        <p:nvSpPr>
          <p:cNvPr id="99" name="Google Shape;99;p23"/>
          <p:cNvSpPr txBox="1">
            <a:spLocks noGrp="1"/>
          </p:cNvSpPr>
          <p:nvPr>
            <p:ph type="title"/>
          </p:nvPr>
        </p:nvSpPr>
        <p:spPr>
          <a:xfrm>
            <a:off x="348867" y="498600"/>
            <a:ext cx="7895600" cy="932400"/>
          </a:xfrm>
          <a:prstGeom prst="rect">
            <a:avLst/>
          </a:prstGeom>
        </p:spPr>
        <p:txBody>
          <a:bodyPr spcFirstLastPara="1" wrap="square" lIns="121900" tIns="121900" rIns="121900" bIns="121900" anchor="ctr" anchorCtr="0">
            <a:noAutofit/>
          </a:bodyPr>
          <a:lstStyle/>
          <a:p>
            <a:r>
              <a:rPr lang="en" sz="3200">
                <a:latin typeface="Merriweather"/>
                <a:ea typeface="Merriweather"/>
                <a:cs typeface="Merriweather"/>
                <a:sym typeface="Merriweather"/>
              </a:rPr>
              <a:t>Concentrated harms, diffuse benefits </a:t>
            </a:r>
            <a:endParaRPr sz="3200">
              <a:latin typeface="Merriweather"/>
              <a:ea typeface="Merriweather"/>
              <a:cs typeface="Merriweather"/>
              <a:sym typeface="Merriweather"/>
            </a:endParaRPr>
          </a:p>
        </p:txBody>
      </p:sp>
      <p:pic>
        <p:nvPicPr>
          <p:cNvPr id="100" name="Google Shape;100;p23"/>
          <p:cNvPicPr preferRelativeResize="0"/>
          <p:nvPr/>
        </p:nvPicPr>
        <p:blipFill>
          <a:blip r:embed="rId6">
            <a:alphaModFix/>
          </a:blip>
          <a:stretch>
            <a:fillRect/>
          </a:stretch>
        </p:blipFill>
        <p:spPr>
          <a:xfrm>
            <a:off x="525567" y="3120900"/>
            <a:ext cx="1533733" cy="1533733"/>
          </a:xfrm>
          <a:prstGeom prst="rect">
            <a:avLst/>
          </a:prstGeom>
          <a:noFill/>
          <a:ln>
            <a:noFill/>
          </a:ln>
        </p:spPr>
      </p:pic>
      <p:pic>
        <p:nvPicPr>
          <p:cNvPr id="101" name="Google Shape;101;p23"/>
          <p:cNvPicPr preferRelativeResize="0"/>
          <p:nvPr/>
        </p:nvPicPr>
        <p:blipFill>
          <a:blip r:embed="rId6">
            <a:alphaModFix/>
          </a:blip>
          <a:stretch>
            <a:fillRect/>
          </a:stretch>
        </p:blipFill>
        <p:spPr>
          <a:xfrm>
            <a:off x="5297934" y="3019300"/>
            <a:ext cx="1533733" cy="1533733"/>
          </a:xfrm>
          <a:prstGeom prst="rect">
            <a:avLst/>
          </a:prstGeom>
          <a:noFill/>
          <a:ln>
            <a:noFill/>
          </a:ln>
        </p:spPr>
      </p:pic>
      <p:pic>
        <p:nvPicPr>
          <p:cNvPr id="102" name="Google Shape;102;p23"/>
          <p:cNvPicPr preferRelativeResize="0"/>
          <p:nvPr/>
        </p:nvPicPr>
        <p:blipFill>
          <a:blip r:embed="rId7">
            <a:alphaModFix/>
          </a:blip>
          <a:stretch>
            <a:fillRect/>
          </a:stretch>
        </p:blipFill>
        <p:spPr>
          <a:xfrm>
            <a:off x="1954867" y="2342734"/>
            <a:ext cx="2997200" cy="2247937"/>
          </a:xfrm>
          <a:prstGeom prst="rect">
            <a:avLst/>
          </a:prstGeom>
          <a:noFill/>
          <a:ln>
            <a:noFill/>
          </a:ln>
        </p:spPr>
      </p:pic>
      <p:pic>
        <p:nvPicPr>
          <p:cNvPr id="103" name="Google Shape;103;p23"/>
          <p:cNvPicPr preferRelativeResize="0"/>
          <p:nvPr/>
        </p:nvPicPr>
        <p:blipFill>
          <a:blip r:embed="rId8">
            <a:alphaModFix/>
          </a:blip>
          <a:stretch>
            <a:fillRect/>
          </a:stretch>
        </p:blipFill>
        <p:spPr>
          <a:xfrm>
            <a:off x="1560964" y="4354339"/>
            <a:ext cx="929921" cy="932400"/>
          </a:xfrm>
          <a:prstGeom prst="rect">
            <a:avLst/>
          </a:prstGeom>
          <a:noFill/>
          <a:ln>
            <a:noFill/>
          </a:ln>
        </p:spPr>
      </p:pic>
      <p:pic>
        <p:nvPicPr>
          <p:cNvPr id="104" name="Google Shape;104;p23"/>
          <p:cNvPicPr preferRelativeResize="0"/>
          <p:nvPr/>
        </p:nvPicPr>
        <p:blipFill>
          <a:blip r:embed="rId9">
            <a:alphaModFix/>
          </a:blip>
          <a:stretch>
            <a:fillRect/>
          </a:stretch>
        </p:blipFill>
        <p:spPr>
          <a:xfrm>
            <a:off x="2694034" y="4232768"/>
            <a:ext cx="1051167" cy="1053968"/>
          </a:xfrm>
          <a:prstGeom prst="rect">
            <a:avLst/>
          </a:prstGeom>
          <a:noFill/>
          <a:ln>
            <a:noFill/>
          </a:ln>
        </p:spPr>
      </p:pic>
      <p:pic>
        <p:nvPicPr>
          <p:cNvPr id="105" name="Google Shape;105;p23"/>
          <p:cNvPicPr preferRelativeResize="0"/>
          <p:nvPr/>
        </p:nvPicPr>
        <p:blipFill>
          <a:blip r:embed="rId10">
            <a:alphaModFix/>
          </a:blip>
          <a:stretch>
            <a:fillRect/>
          </a:stretch>
        </p:blipFill>
        <p:spPr>
          <a:xfrm>
            <a:off x="3853971" y="4354645"/>
            <a:ext cx="1132005" cy="1135001"/>
          </a:xfrm>
          <a:prstGeom prst="rect">
            <a:avLst/>
          </a:prstGeom>
          <a:noFill/>
          <a:ln>
            <a:noFill/>
          </a:ln>
        </p:spPr>
      </p:pic>
      <p:pic>
        <p:nvPicPr>
          <p:cNvPr id="106" name="Google Shape;106;p23"/>
          <p:cNvPicPr preferRelativeResize="0"/>
          <p:nvPr/>
        </p:nvPicPr>
        <p:blipFill>
          <a:blip r:embed="rId9">
            <a:alphaModFix/>
          </a:blip>
          <a:stretch>
            <a:fillRect/>
          </a:stretch>
        </p:blipFill>
        <p:spPr>
          <a:xfrm flipH="1">
            <a:off x="306667" y="4232751"/>
            <a:ext cx="1051167" cy="1053968"/>
          </a:xfrm>
          <a:prstGeom prst="rect">
            <a:avLst/>
          </a:prstGeom>
          <a:noFill/>
          <a:ln>
            <a:noFill/>
          </a:ln>
        </p:spPr>
      </p:pic>
      <p:pic>
        <p:nvPicPr>
          <p:cNvPr id="107" name="Google Shape;107;p23"/>
          <p:cNvPicPr preferRelativeResize="0"/>
          <p:nvPr/>
        </p:nvPicPr>
        <p:blipFill>
          <a:blip r:embed="rId8">
            <a:alphaModFix/>
          </a:blip>
          <a:stretch>
            <a:fillRect/>
          </a:stretch>
        </p:blipFill>
        <p:spPr>
          <a:xfrm flipH="1">
            <a:off x="827463" y="4553039"/>
            <a:ext cx="929923" cy="932400"/>
          </a:xfrm>
          <a:prstGeom prst="rect">
            <a:avLst/>
          </a:prstGeom>
          <a:noFill/>
          <a:ln>
            <a:noFill/>
          </a:ln>
        </p:spPr>
      </p:pic>
      <p:pic>
        <p:nvPicPr>
          <p:cNvPr id="108" name="Google Shape;108;p23"/>
          <p:cNvPicPr preferRelativeResize="0"/>
          <p:nvPr/>
        </p:nvPicPr>
        <p:blipFill>
          <a:blip r:embed="rId9">
            <a:alphaModFix/>
          </a:blip>
          <a:stretch>
            <a:fillRect/>
          </a:stretch>
        </p:blipFill>
        <p:spPr>
          <a:xfrm>
            <a:off x="5780501" y="4232768"/>
            <a:ext cx="1051167" cy="1053968"/>
          </a:xfrm>
          <a:prstGeom prst="rect">
            <a:avLst/>
          </a:prstGeom>
          <a:noFill/>
          <a:ln>
            <a:noFill/>
          </a:ln>
        </p:spPr>
      </p:pic>
      <p:pic>
        <p:nvPicPr>
          <p:cNvPr id="109" name="Google Shape;109;p23"/>
          <p:cNvPicPr preferRelativeResize="0"/>
          <p:nvPr/>
        </p:nvPicPr>
        <p:blipFill>
          <a:blip r:embed="rId8">
            <a:alphaModFix/>
          </a:blip>
          <a:stretch>
            <a:fillRect/>
          </a:stretch>
        </p:blipFill>
        <p:spPr>
          <a:xfrm flipH="1">
            <a:off x="5155263" y="4455639"/>
            <a:ext cx="929923" cy="932400"/>
          </a:xfrm>
          <a:prstGeom prst="rect">
            <a:avLst/>
          </a:prstGeom>
          <a:noFill/>
          <a:ln>
            <a:noFill/>
          </a:ln>
        </p:spPr>
      </p:pic>
      <p:pic>
        <p:nvPicPr>
          <p:cNvPr id="110" name="Google Shape;110;p23"/>
          <p:cNvPicPr preferRelativeResize="0"/>
          <p:nvPr/>
        </p:nvPicPr>
        <p:blipFill>
          <a:blip r:embed="rId11">
            <a:alphaModFix/>
          </a:blip>
          <a:stretch>
            <a:fillRect/>
          </a:stretch>
        </p:blipFill>
        <p:spPr>
          <a:xfrm>
            <a:off x="959567" y="3563368"/>
            <a:ext cx="271535" cy="315968"/>
          </a:xfrm>
          <a:prstGeom prst="rect">
            <a:avLst/>
          </a:prstGeom>
          <a:noFill/>
          <a:ln>
            <a:noFill/>
          </a:ln>
        </p:spPr>
      </p:pic>
      <p:pic>
        <p:nvPicPr>
          <p:cNvPr id="111" name="Google Shape;111;p23"/>
          <p:cNvPicPr preferRelativeResize="0"/>
          <p:nvPr/>
        </p:nvPicPr>
        <p:blipFill>
          <a:blip r:embed="rId12">
            <a:alphaModFix/>
          </a:blip>
          <a:stretch>
            <a:fillRect/>
          </a:stretch>
        </p:blipFill>
        <p:spPr>
          <a:xfrm>
            <a:off x="6046300" y="4012825"/>
            <a:ext cx="519568" cy="389132"/>
          </a:xfrm>
          <a:prstGeom prst="rect">
            <a:avLst/>
          </a:prstGeom>
          <a:noFill/>
          <a:ln>
            <a:noFill/>
          </a:ln>
        </p:spPr>
      </p:pic>
      <p:pic>
        <p:nvPicPr>
          <p:cNvPr id="112" name="Google Shape;112;p23"/>
          <p:cNvPicPr preferRelativeResize="0"/>
          <p:nvPr/>
        </p:nvPicPr>
        <p:blipFill>
          <a:blip r:embed="rId13">
            <a:alphaModFix/>
          </a:blip>
          <a:stretch>
            <a:fillRect/>
          </a:stretch>
        </p:blipFill>
        <p:spPr>
          <a:xfrm flipH="1">
            <a:off x="1234869" y="3248585"/>
            <a:ext cx="1533735" cy="1148715"/>
          </a:xfrm>
          <a:prstGeom prst="rect">
            <a:avLst/>
          </a:prstGeom>
          <a:noFill/>
          <a:ln>
            <a:noFill/>
          </a:ln>
        </p:spPr>
      </p:pic>
      <p:pic>
        <p:nvPicPr>
          <p:cNvPr id="113" name="Google Shape;113;p23"/>
          <p:cNvPicPr preferRelativeResize="0"/>
          <p:nvPr/>
        </p:nvPicPr>
        <p:blipFill>
          <a:blip r:embed="rId13">
            <a:alphaModFix/>
          </a:blip>
          <a:stretch>
            <a:fillRect/>
          </a:stretch>
        </p:blipFill>
        <p:spPr>
          <a:xfrm flipH="1">
            <a:off x="5879034" y="3397884"/>
            <a:ext cx="749433" cy="561283"/>
          </a:xfrm>
          <a:prstGeom prst="rect">
            <a:avLst/>
          </a:prstGeom>
          <a:noFill/>
          <a:ln>
            <a:noFill/>
          </a:ln>
        </p:spPr>
      </p:pic>
      <p:sp>
        <p:nvSpPr>
          <p:cNvPr id="114" name="Google Shape;114;p23"/>
          <p:cNvSpPr/>
          <p:nvPr/>
        </p:nvSpPr>
        <p:spPr>
          <a:xfrm>
            <a:off x="5168067" y="2139468"/>
            <a:ext cx="4268799" cy="706033"/>
          </a:xfrm>
          <a:custGeom>
            <a:avLst/>
            <a:gdLst/>
            <a:ahLst/>
            <a:cxnLst/>
            <a:rect l="l" t="t" r="r" b="b"/>
            <a:pathLst>
              <a:path w="123829" h="21181" extrusionOk="0">
                <a:moveTo>
                  <a:pt x="0" y="21181"/>
                </a:moveTo>
                <a:cubicBezTo>
                  <a:pt x="10063" y="17720"/>
                  <a:pt x="39738" y="2722"/>
                  <a:pt x="60376" y="415"/>
                </a:cubicBezTo>
                <a:cubicBezTo>
                  <a:pt x="81014" y="-1892"/>
                  <a:pt x="113254" y="6183"/>
                  <a:pt x="123829" y="7337"/>
                </a:cubicBezTo>
              </a:path>
            </a:pathLst>
          </a:custGeom>
          <a:noFill/>
          <a:ln w="38100" cap="flat" cmpd="sng">
            <a:solidFill>
              <a:schemeClr val="accent6"/>
            </a:solidFill>
            <a:prstDash val="dash"/>
            <a:round/>
            <a:headEnd type="none" w="med" len="med"/>
            <a:tailEnd type="none" w="med" len="med"/>
          </a:ln>
        </p:spPr>
      </p:sp>
      <p:sp>
        <p:nvSpPr>
          <p:cNvPr id="115" name="Google Shape;115;p23"/>
          <p:cNvSpPr/>
          <p:nvPr/>
        </p:nvSpPr>
        <p:spPr>
          <a:xfrm>
            <a:off x="5168067" y="2752563"/>
            <a:ext cx="3807167" cy="618500"/>
          </a:xfrm>
          <a:custGeom>
            <a:avLst/>
            <a:gdLst/>
            <a:ahLst/>
            <a:cxnLst/>
            <a:rect l="l" t="t" r="r" b="b"/>
            <a:pathLst>
              <a:path w="114215" h="18555" extrusionOk="0">
                <a:moveTo>
                  <a:pt x="0" y="13941"/>
                </a:moveTo>
                <a:cubicBezTo>
                  <a:pt x="7050" y="11634"/>
                  <a:pt x="23266" y="-673"/>
                  <a:pt x="42302" y="96"/>
                </a:cubicBezTo>
                <a:cubicBezTo>
                  <a:pt x="61338" y="865"/>
                  <a:pt x="102230" y="15479"/>
                  <a:pt x="114215" y="18555"/>
                </a:cubicBezTo>
              </a:path>
            </a:pathLst>
          </a:custGeom>
          <a:noFill/>
          <a:ln w="38100" cap="flat" cmpd="sng">
            <a:solidFill>
              <a:schemeClr val="accent6"/>
            </a:solidFill>
            <a:prstDash val="dash"/>
            <a:round/>
            <a:headEnd type="none" w="med" len="med"/>
            <a:tailEnd type="none" w="med" len="med"/>
          </a:ln>
        </p:spPr>
      </p:sp>
      <p:sp>
        <p:nvSpPr>
          <p:cNvPr id="116" name="Google Shape;116;p23"/>
          <p:cNvSpPr/>
          <p:nvPr/>
        </p:nvSpPr>
        <p:spPr>
          <a:xfrm>
            <a:off x="5168555" y="2548580"/>
            <a:ext cx="4025067" cy="501000"/>
          </a:xfrm>
          <a:custGeom>
            <a:avLst/>
            <a:gdLst/>
            <a:ahLst/>
            <a:cxnLst/>
            <a:rect l="l" t="t" r="r" b="b"/>
            <a:pathLst>
              <a:path w="120752" h="15030" extrusionOk="0">
                <a:moveTo>
                  <a:pt x="0" y="15030"/>
                </a:moveTo>
                <a:cubicBezTo>
                  <a:pt x="7755" y="12530"/>
                  <a:pt x="26407" y="288"/>
                  <a:pt x="46532" y="32"/>
                </a:cubicBezTo>
                <a:cubicBezTo>
                  <a:pt x="66657" y="-224"/>
                  <a:pt x="108382" y="11249"/>
                  <a:pt x="120752" y="13492"/>
                </a:cubicBezTo>
              </a:path>
            </a:pathLst>
          </a:custGeom>
          <a:noFill/>
          <a:ln w="38100" cap="flat" cmpd="sng">
            <a:solidFill>
              <a:schemeClr val="accent6"/>
            </a:solidFill>
            <a:prstDash val="dash"/>
            <a:round/>
            <a:headEnd type="none" w="med" len="med"/>
            <a:tailEnd type="none" w="med" len="med"/>
          </a:ln>
        </p:spPr>
      </p:sp>
      <p:pic>
        <p:nvPicPr>
          <p:cNvPr id="117" name="Google Shape;117;p23"/>
          <p:cNvPicPr preferRelativeResize="0"/>
          <p:nvPr/>
        </p:nvPicPr>
        <p:blipFill>
          <a:blip r:embed="rId14">
            <a:alphaModFix/>
          </a:blip>
          <a:stretch>
            <a:fillRect/>
          </a:stretch>
        </p:blipFill>
        <p:spPr>
          <a:xfrm>
            <a:off x="9587401" y="1766089"/>
            <a:ext cx="633076" cy="706033"/>
          </a:xfrm>
          <a:prstGeom prst="rect">
            <a:avLst/>
          </a:prstGeom>
          <a:noFill/>
          <a:ln>
            <a:noFill/>
          </a:ln>
        </p:spPr>
      </p:pic>
      <p:pic>
        <p:nvPicPr>
          <p:cNvPr id="118" name="Google Shape;118;p23"/>
          <p:cNvPicPr preferRelativeResize="0"/>
          <p:nvPr/>
        </p:nvPicPr>
        <p:blipFill>
          <a:blip r:embed="rId15">
            <a:alphaModFix/>
          </a:blip>
          <a:stretch>
            <a:fillRect/>
          </a:stretch>
        </p:blipFill>
        <p:spPr>
          <a:xfrm>
            <a:off x="8993233" y="3331551"/>
            <a:ext cx="706035" cy="706035"/>
          </a:xfrm>
          <a:prstGeom prst="rect">
            <a:avLst/>
          </a:prstGeom>
          <a:noFill/>
          <a:ln>
            <a:noFill/>
          </a:ln>
        </p:spPr>
      </p:pic>
      <p:pic>
        <p:nvPicPr>
          <p:cNvPr id="119" name="Google Shape;119;p23"/>
          <p:cNvPicPr preferRelativeResize="0"/>
          <p:nvPr/>
        </p:nvPicPr>
        <p:blipFill>
          <a:blip r:embed="rId16">
            <a:alphaModFix/>
          </a:blip>
          <a:stretch>
            <a:fillRect/>
          </a:stretch>
        </p:blipFill>
        <p:spPr>
          <a:xfrm>
            <a:off x="10476634" y="3281145"/>
            <a:ext cx="633068" cy="633068"/>
          </a:xfrm>
          <a:prstGeom prst="rect">
            <a:avLst/>
          </a:prstGeom>
          <a:noFill/>
          <a:ln>
            <a:noFill/>
          </a:ln>
        </p:spPr>
      </p:pic>
      <p:pic>
        <p:nvPicPr>
          <p:cNvPr id="120" name="Google Shape;120;p23"/>
          <p:cNvPicPr preferRelativeResize="0"/>
          <p:nvPr/>
        </p:nvPicPr>
        <p:blipFill>
          <a:blip r:embed="rId17">
            <a:alphaModFix/>
          </a:blip>
          <a:stretch>
            <a:fillRect/>
          </a:stretch>
        </p:blipFill>
        <p:spPr>
          <a:xfrm>
            <a:off x="9638700" y="4060767"/>
            <a:ext cx="633067" cy="633067"/>
          </a:xfrm>
          <a:prstGeom prst="rect">
            <a:avLst/>
          </a:prstGeom>
          <a:noFill/>
          <a:ln>
            <a:noFill/>
          </a:ln>
        </p:spPr>
      </p:pic>
      <p:pic>
        <p:nvPicPr>
          <p:cNvPr id="121" name="Google Shape;121;p23"/>
          <p:cNvPicPr preferRelativeResize="0"/>
          <p:nvPr/>
        </p:nvPicPr>
        <p:blipFill>
          <a:blip r:embed="rId18">
            <a:alphaModFix/>
          </a:blip>
          <a:stretch>
            <a:fillRect/>
          </a:stretch>
        </p:blipFill>
        <p:spPr>
          <a:xfrm>
            <a:off x="8762067" y="4073701"/>
            <a:ext cx="633067" cy="650699"/>
          </a:xfrm>
          <a:prstGeom prst="rect">
            <a:avLst/>
          </a:prstGeom>
          <a:noFill/>
          <a:ln>
            <a:noFill/>
          </a:ln>
        </p:spPr>
      </p:pic>
      <p:pic>
        <p:nvPicPr>
          <p:cNvPr id="122" name="Google Shape;122;p23"/>
          <p:cNvPicPr preferRelativeResize="0"/>
          <p:nvPr/>
        </p:nvPicPr>
        <p:blipFill rotWithShape="1">
          <a:blip r:embed="rId3">
            <a:alphaModFix/>
          </a:blip>
          <a:srcRect l="16417" t="6392" r="14340" b="8035"/>
          <a:stretch/>
        </p:blipFill>
        <p:spPr>
          <a:xfrm>
            <a:off x="9843567" y="3301730"/>
            <a:ext cx="633067" cy="652021"/>
          </a:xfrm>
          <a:prstGeom prst="rect">
            <a:avLst/>
          </a:prstGeom>
          <a:noFill/>
          <a:ln>
            <a:noFill/>
          </a:ln>
        </p:spPr>
      </p:pic>
      <p:pic>
        <p:nvPicPr>
          <p:cNvPr id="123" name="Google Shape;123;p23"/>
          <p:cNvPicPr preferRelativeResize="0"/>
          <p:nvPr/>
        </p:nvPicPr>
        <p:blipFill>
          <a:blip r:embed="rId19">
            <a:alphaModFix/>
          </a:blip>
          <a:stretch>
            <a:fillRect/>
          </a:stretch>
        </p:blipFill>
        <p:spPr>
          <a:xfrm>
            <a:off x="9401734" y="2713585"/>
            <a:ext cx="519567" cy="519567"/>
          </a:xfrm>
          <a:prstGeom prst="rect">
            <a:avLst/>
          </a:prstGeom>
          <a:noFill/>
          <a:ln>
            <a:noFill/>
          </a:ln>
        </p:spPr>
      </p:pic>
      <p:pic>
        <p:nvPicPr>
          <p:cNvPr id="124" name="Google Shape;124;p23"/>
          <p:cNvPicPr preferRelativeResize="0"/>
          <p:nvPr/>
        </p:nvPicPr>
        <p:blipFill>
          <a:blip r:embed="rId14">
            <a:alphaModFix/>
          </a:blip>
          <a:stretch>
            <a:fillRect/>
          </a:stretch>
        </p:blipFill>
        <p:spPr>
          <a:xfrm>
            <a:off x="9272785" y="4760489"/>
            <a:ext cx="633076" cy="706033"/>
          </a:xfrm>
          <a:prstGeom prst="rect">
            <a:avLst/>
          </a:prstGeom>
          <a:noFill/>
          <a:ln>
            <a:noFill/>
          </a:ln>
        </p:spPr>
      </p:pic>
      <p:pic>
        <p:nvPicPr>
          <p:cNvPr id="125" name="Google Shape;125;p23"/>
          <p:cNvPicPr preferRelativeResize="0"/>
          <p:nvPr/>
        </p:nvPicPr>
        <p:blipFill>
          <a:blip r:embed="rId16">
            <a:alphaModFix/>
          </a:blip>
          <a:stretch>
            <a:fillRect/>
          </a:stretch>
        </p:blipFill>
        <p:spPr>
          <a:xfrm>
            <a:off x="10235151" y="4060778"/>
            <a:ext cx="633068" cy="633068"/>
          </a:xfrm>
          <a:prstGeom prst="rect">
            <a:avLst/>
          </a:prstGeom>
          <a:noFill/>
          <a:ln>
            <a:noFill/>
          </a:ln>
        </p:spPr>
      </p:pic>
      <p:pic>
        <p:nvPicPr>
          <p:cNvPr id="126" name="Google Shape;126;p23"/>
          <p:cNvPicPr preferRelativeResize="0"/>
          <p:nvPr/>
        </p:nvPicPr>
        <p:blipFill>
          <a:blip r:embed="rId17">
            <a:alphaModFix/>
          </a:blip>
          <a:stretch>
            <a:fillRect/>
          </a:stretch>
        </p:blipFill>
        <p:spPr>
          <a:xfrm>
            <a:off x="10476617" y="1802583"/>
            <a:ext cx="633067" cy="633067"/>
          </a:xfrm>
          <a:prstGeom prst="rect">
            <a:avLst/>
          </a:prstGeom>
          <a:noFill/>
          <a:ln>
            <a:noFill/>
          </a:ln>
        </p:spPr>
      </p:pic>
      <p:pic>
        <p:nvPicPr>
          <p:cNvPr id="127" name="Google Shape;127;p23"/>
          <p:cNvPicPr preferRelativeResize="0"/>
          <p:nvPr/>
        </p:nvPicPr>
        <p:blipFill rotWithShape="1">
          <a:blip r:embed="rId3">
            <a:alphaModFix/>
          </a:blip>
          <a:srcRect l="16417" t="6392" r="14340" b="8035"/>
          <a:stretch/>
        </p:blipFill>
        <p:spPr>
          <a:xfrm>
            <a:off x="10271767" y="4822430"/>
            <a:ext cx="633067" cy="652021"/>
          </a:xfrm>
          <a:prstGeom prst="rect">
            <a:avLst/>
          </a:prstGeom>
          <a:noFill/>
          <a:ln>
            <a:noFill/>
          </a:ln>
        </p:spPr>
      </p:pic>
      <p:pic>
        <p:nvPicPr>
          <p:cNvPr id="128" name="Google Shape;128;p23"/>
          <p:cNvPicPr preferRelativeResize="0"/>
          <p:nvPr/>
        </p:nvPicPr>
        <p:blipFill>
          <a:blip r:embed="rId19">
            <a:alphaModFix/>
          </a:blip>
          <a:stretch>
            <a:fillRect/>
          </a:stretch>
        </p:blipFill>
        <p:spPr>
          <a:xfrm>
            <a:off x="10590134" y="2675167"/>
            <a:ext cx="519567" cy="519567"/>
          </a:xfrm>
          <a:prstGeom prst="rect">
            <a:avLst/>
          </a:prstGeom>
          <a:noFill/>
          <a:ln>
            <a:noFill/>
          </a:ln>
        </p:spPr>
      </p:pic>
      <p:pic>
        <p:nvPicPr>
          <p:cNvPr id="129" name="Google Shape;129;p23"/>
          <p:cNvPicPr preferRelativeResize="0"/>
          <p:nvPr/>
        </p:nvPicPr>
        <p:blipFill>
          <a:blip r:embed="rId18">
            <a:alphaModFix/>
          </a:blip>
          <a:stretch>
            <a:fillRect/>
          </a:stretch>
        </p:blipFill>
        <p:spPr>
          <a:xfrm>
            <a:off x="11124300" y="3170501"/>
            <a:ext cx="633067" cy="650699"/>
          </a:xfrm>
          <a:prstGeom prst="rect">
            <a:avLst/>
          </a:prstGeom>
          <a:noFill/>
          <a:ln>
            <a:noFill/>
          </a:ln>
        </p:spPr>
      </p:pic>
      <p:pic>
        <p:nvPicPr>
          <p:cNvPr id="130" name="Google Shape;130;p23"/>
          <p:cNvPicPr preferRelativeResize="0"/>
          <p:nvPr/>
        </p:nvPicPr>
        <p:blipFill>
          <a:blip r:embed="rId15">
            <a:alphaModFix/>
          </a:blip>
          <a:stretch>
            <a:fillRect/>
          </a:stretch>
        </p:blipFill>
        <p:spPr>
          <a:xfrm>
            <a:off x="10772533" y="4102200"/>
            <a:ext cx="706035" cy="706035"/>
          </a:xfrm>
          <a:prstGeom prst="rect">
            <a:avLst/>
          </a:prstGeom>
          <a:noFill/>
          <a:ln>
            <a:noFill/>
          </a:ln>
        </p:spPr>
      </p:pic>
      <p:pic>
        <p:nvPicPr>
          <p:cNvPr id="131" name="Google Shape;131;p23"/>
          <p:cNvPicPr preferRelativeResize="0"/>
          <p:nvPr/>
        </p:nvPicPr>
        <p:blipFill>
          <a:blip r:embed="rId4">
            <a:alphaModFix/>
          </a:blip>
          <a:stretch>
            <a:fillRect/>
          </a:stretch>
        </p:blipFill>
        <p:spPr>
          <a:xfrm>
            <a:off x="11007929" y="1476340"/>
            <a:ext cx="749435" cy="969945"/>
          </a:xfrm>
          <a:prstGeom prst="rect">
            <a:avLst/>
          </a:prstGeom>
          <a:noFill/>
          <a:ln>
            <a:noFill/>
          </a:ln>
        </p:spPr>
      </p:pic>
      <p:pic>
        <p:nvPicPr>
          <p:cNvPr id="132" name="Google Shape;132;p23"/>
          <p:cNvPicPr preferRelativeResize="0"/>
          <p:nvPr/>
        </p:nvPicPr>
        <p:blipFill>
          <a:blip r:embed="rId4">
            <a:alphaModFix/>
          </a:blip>
          <a:stretch>
            <a:fillRect/>
          </a:stretch>
        </p:blipFill>
        <p:spPr>
          <a:xfrm>
            <a:off x="11270745" y="5375340"/>
            <a:ext cx="749435" cy="969945"/>
          </a:xfrm>
          <a:prstGeom prst="rect">
            <a:avLst/>
          </a:prstGeom>
          <a:noFill/>
          <a:ln>
            <a:noFill/>
          </a:ln>
        </p:spPr>
      </p:pic>
      <p:pic>
        <p:nvPicPr>
          <p:cNvPr id="133" name="Google Shape;133;p23"/>
          <p:cNvPicPr preferRelativeResize="0"/>
          <p:nvPr/>
        </p:nvPicPr>
        <p:blipFill>
          <a:blip r:embed="rId14">
            <a:alphaModFix/>
          </a:blip>
          <a:stretch>
            <a:fillRect/>
          </a:stretch>
        </p:blipFill>
        <p:spPr>
          <a:xfrm>
            <a:off x="10904734" y="-940196"/>
            <a:ext cx="633076" cy="706033"/>
          </a:xfrm>
          <a:prstGeom prst="rect">
            <a:avLst/>
          </a:prstGeom>
          <a:noFill/>
          <a:ln>
            <a:noFill/>
          </a:ln>
        </p:spPr>
      </p:pic>
      <p:pic>
        <p:nvPicPr>
          <p:cNvPr id="134" name="Google Shape;134;p23"/>
          <p:cNvPicPr preferRelativeResize="0"/>
          <p:nvPr/>
        </p:nvPicPr>
        <p:blipFill>
          <a:blip r:embed="rId16">
            <a:alphaModFix/>
          </a:blip>
          <a:stretch>
            <a:fillRect/>
          </a:stretch>
        </p:blipFill>
        <p:spPr>
          <a:xfrm>
            <a:off x="9699267" y="5301461"/>
            <a:ext cx="633068" cy="633068"/>
          </a:xfrm>
          <a:prstGeom prst="rect">
            <a:avLst/>
          </a:prstGeom>
          <a:noFill/>
          <a:ln>
            <a:noFill/>
          </a:ln>
        </p:spPr>
      </p:pic>
      <p:pic>
        <p:nvPicPr>
          <p:cNvPr id="135" name="Google Shape;135;p23"/>
          <p:cNvPicPr preferRelativeResize="0"/>
          <p:nvPr/>
        </p:nvPicPr>
        <p:blipFill>
          <a:blip r:embed="rId17">
            <a:alphaModFix/>
          </a:blip>
          <a:stretch>
            <a:fillRect/>
          </a:stretch>
        </p:blipFill>
        <p:spPr>
          <a:xfrm>
            <a:off x="10904733" y="5048616"/>
            <a:ext cx="633067" cy="633067"/>
          </a:xfrm>
          <a:prstGeom prst="rect">
            <a:avLst/>
          </a:prstGeom>
          <a:noFill/>
          <a:ln>
            <a:noFill/>
          </a:ln>
        </p:spPr>
      </p:pic>
      <p:pic>
        <p:nvPicPr>
          <p:cNvPr id="136" name="Google Shape;136;p23"/>
          <p:cNvPicPr preferRelativeResize="0"/>
          <p:nvPr/>
        </p:nvPicPr>
        <p:blipFill>
          <a:blip r:embed="rId19">
            <a:alphaModFix/>
          </a:blip>
          <a:stretch>
            <a:fillRect/>
          </a:stretch>
        </p:blipFill>
        <p:spPr>
          <a:xfrm>
            <a:off x="8387334" y="4662351"/>
            <a:ext cx="519567" cy="519567"/>
          </a:xfrm>
          <a:prstGeom prst="rect">
            <a:avLst/>
          </a:prstGeom>
          <a:noFill/>
          <a:ln>
            <a:noFill/>
          </a:ln>
        </p:spPr>
      </p:pic>
      <p:pic>
        <p:nvPicPr>
          <p:cNvPr id="137" name="Google Shape;137;p23"/>
          <p:cNvPicPr preferRelativeResize="0"/>
          <p:nvPr/>
        </p:nvPicPr>
        <p:blipFill>
          <a:blip r:embed="rId14">
            <a:alphaModFix/>
          </a:blip>
          <a:stretch>
            <a:fillRect/>
          </a:stretch>
        </p:blipFill>
        <p:spPr>
          <a:xfrm>
            <a:off x="11441885" y="4467522"/>
            <a:ext cx="633076" cy="706033"/>
          </a:xfrm>
          <a:prstGeom prst="rect">
            <a:avLst/>
          </a:prstGeom>
          <a:noFill/>
          <a:ln>
            <a:noFill/>
          </a:ln>
        </p:spPr>
      </p:pic>
      <p:pic>
        <p:nvPicPr>
          <p:cNvPr id="138" name="Google Shape;138;p23"/>
          <p:cNvPicPr preferRelativeResize="0"/>
          <p:nvPr/>
        </p:nvPicPr>
        <p:blipFill>
          <a:blip r:embed="rId17">
            <a:alphaModFix/>
          </a:blip>
          <a:stretch>
            <a:fillRect/>
          </a:stretch>
        </p:blipFill>
        <p:spPr>
          <a:xfrm>
            <a:off x="11793951" y="-903700"/>
            <a:ext cx="633067" cy="633067"/>
          </a:xfrm>
          <a:prstGeom prst="rect">
            <a:avLst/>
          </a:prstGeom>
          <a:noFill/>
          <a:ln>
            <a:noFill/>
          </a:ln>
        </p:spPr>
      </p:pic>
      <p:pic>
        <p:nvPicPr>
          <p:cNvPr id="139" name="Google Shape;139;p23"/>
          <p:cNvPicPr preferRelativeResize="0"/>
          <p:nvPr/>
        </p:nvPicPr>
        <p:blipFill rotWithShape="1">
          <a:blip r:embed="rId3">
            <a:alphaModFix/>
          </a:blip>
          <a:srcRect l="16417" t="6392" r="14340" b="8035"/>
          <a:stretch/>
        </p:blipFill>
        <p:spPr>
          <a:xfrm>
            <a:off x="11124300" y="2253030"/>
            <a:ext cx="633067" cy="652021"/>
          </a:xfrm>
          <a:prstGeom prst="rect">
            <a:avLst/>
          </a:prstGeom>
          <a:noFill/>
          <a:ln>
            <a:noFill/>
          </a:ln>
        </p:spPr>
      </p:pic>
      <p:pic>
        <p:nvPicPr>
          <p:cNvPr id="140" name="Google Shape;140;p23"/>
          <p:cNvPicPr preferRelativeResize="0"/>
          <p:nvPr/>
        </p:nvPicPr>
        <p:blipFill>
          <a:blip r:embed="rId19">
            <a:alphaModFix/>
          </a:blip>
          <a:stretch>
            <a:fillRect/>
          </a:stretch>
        </p:blipFill>
        <p:spPr>
          <a:xfrm>
            <a:off x="11642685" y="1190151"/>
            <a:ext cx="519567" cy="519567"/>
          </a:xfrm>
          <a:prstGeom prst="rect">
            <a:avLst/>
          </a:prstGeom>
          <a:noFill/>
          <a:ln>
            <a:noFill/>
          </a:ln>
        </p:spPr>
      </p:pic>
      <p:pic>
        <p:nvPicPr>
          <p:cNvPr id="141" name="Google Shape;141;p23"/>
          <p:cNvPicPr preferRelativeResize="0"/>
          <p:nvPr/>
        </p:nvPicPr>
        <p:blipFill>
          <a:blip r:embed="rId18">
            <a:alphaModFix/>
          </a:blip>
          <a:stretch>
            <a:fillRect/>
          </a:stretch>
        </p:blipFill>
        <p:spPr>
          <a:xfrm>
            <a:off x="10533384" y="5681685"/>
            <a:ext cx="633067" cy="650699"/>
          </a:xfrm>
          <a:prstGeom prst="rect">
            <a:avLst/>
          </a:prstGeom>
          <a:noFill/>
          <a:ln>
            <a:noFill/>
          </a:ln>
        </p:spPr>
      </p:pic>
      <p:pic>
        <p:nvPicPr>
          <p:cNvPr id="142" name="Google Shape;142;p23"/>
          <p:cNvPicPr preferRelativeResize="0"/>
          <p:nvPr/>
        </p:nvPicPr>
        <p:blipFill>
          <a:blip r:embed="rId15">
            <a:alphaModFix/>
          </a:blip>
          <a:stretch>
            <a:fillRect/>
          </a:stretch>
        </p:blipFill>
        <p:spPr>
          <a:xfrm>
            <a:off x="10162200" y="1247984"/>
            <a:ext cx="706035" cy="706035"/>
          </a:xfrm>
          <a:prstGeom prst="rect">
            <a:avLst/>
          </a:prstGeom>
          <a:noFill/>
          <a:ln>
            <a:noFill/>
          </a:ln>
        </p:spPr>
      </p:pic>
      <p:pic>
        <p:nvPicPr>
          <p:cNvPr id="143" name="Google Shape;143;p23"/>
          <p:cNvPicPr preferRelativeResize="0"/>
          <p:nvPr/>
        </p:nvPicPr>
        <p:blipFill>
          <a:blip r:embed="rId16">
            <a:alphaModFix/>
          </a:blip>
          <a:stretch>
            <a:fillRect/>
          </a:stretch>
        </p:blipFill>
        <p:spPr>
          <a:xfrm>
            <a:off x="11585918" y="2393227"/>
            <a:ext cx="633068" cy="63306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4" descr="national_homeowner.png"/>
          <p:cNvPicPr preferRelativeResize="0"/>
          <p:nvPr/>
        </p:nvPicPr>
        <p:blipFill rotWithShape="1">
          <a:blip r:embed="rId3">
            <a:alphaModFix/>
          </a:blip>
          <a:srcRect l="7790" t="7967" r="9421" b="6635"/>
          <a:stretch/>
        </p:blipFill>
        <p:spPr>
          <a:xfrm>
            <a:off x="550467" y="385633"/>
            <a:ext cx="11163535" cy="4310067"/>
          </a:xfrm>
          <a:prstGeom prst="rect">
            <a:avLst/>
          </a:prstGeom>
          <a:noFill/>
          <a:ln>
            <a:noFill/>
          </a:ln>
        </p:spPr>
      </p:pic>
      <p:pic>
        <p:nvPicPr>
          <p:cNvPr id="149" name="Google Shape;149;p24" descr="logos_HJCHS.png"/>
          <p:cNvPicPr preferRelativeResize="0"/>
          <p:nvPr/>
        </p:nvPicPr>
        <p:blipFill>
          <a:blip r:embed="rId4">
            <a:alphaModFix/>
          </a:blip>
          <a:stretch>
            <a:fillRect/>
          </a:stretch>
        </p:blipFill>
        <p:spPr>
          <a:xfrm>
            <a:off x="10483600" y="4540227"/>
            <a:ext cx="1230400" cy="193676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5" descr="national_renters.png"/>
          <p:cNvPicPr preferRelativeResize="0"/>
          <p:nvPr/>
        </p:nvPicPr>
        <p:blipFill rotWithShape="1">
          <a:blip r:embed="rId3">
            <a:alphaModFix/>
          </a:blip>
          <a:srcRect l="6232" r="8740"/>
          <a:stretch/>
        </p:blipFill>
        <p:spPr>
          <a:xfrm>
            <a:off x="278133" y="310334"/>
            <a:ext cx="11581299" cy="5218937"/>
          </a:xfrm>
          <a:prstGeom prst="rect">
            <a:avLst/>
          </a:prstGeom>
          <a:noFill/>
          <a:ln>
            <a:noFill/>
          </a:ln>
        </p:spPr>
      </p:pic>
      <p:pic>
        <p:nvPicPr>
          <p:cNvPr id="155" name="Google Shape;155;p25" descr="logos_HJCHS.png"/>
          <p:cNvPicPr preferRelativeResize="0"/>
          <p:nvPr/>
        </p:nvPicPr>
        <p:blipFill>
          <a:blip r:embed="rId4">
            <a:alphaModFix/>
          </a:blip>
          <a:stretch>
            <a:fillRect/>
          </a:stretch>
        </p:blipFill>
        <p:spPr>
          <a:xfrm>
            <a:off x="10629033" y="4559527"/>
            <a:ext cx="1230400" cy="19367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289" y="209263"/>
            <a:ext cx="11097191" cy="1072416"/>
          </a:xfrm>
        </p:spPr>
        <p:txBody>
          <a:bodyPr>
            <a:noAutofit/>
          </a:bodyPr>
          <a:lstStyle/>
          <a:p>
            <a:r>
              <a:rPr lang="en-US" sz="3600" dirty="0"/>
              <a:t>Preference to stay in their own residence is lower among California residents. </a:t>
            </a:r>
          </a:p>
        </p:txBody>
      </p:sp>
      <p:sp>
        <p:nvSpPr>
          <p:cNvPr id="4" name="Slide Number Placeholder 3"/>
          <p:cNvSpPr>
            <a:spLocks noGrp="1"/>
          </p:cNvSpPr>
          <p:nvPr>
            <p:ph type="sldNum" sz="quarter" idx="4"/>
          </p:nvPr>
        </p:nvSpPr>
        <p:spPr/>
        <p:txBody>
          <a:bodyPr/>
          <a:lstStyle/>
          <a:p>
            <a:fld id="{1192A142-7054-431A-A71A-F024B58D1027}" type="slidenum">
              <a:rPr lang="en-US" smtClean="0"/>
              <a:pPr/>
              <a:t>4</a:t>
            </a:fld>
            <a:endParaRPr lang="en-US" dirty="0"/>
          </a:p>
        </p:txBody>
      </p:sp>
      <p:graphicFrame>
        <p:nvGraphicFramePr>
          <p:cNvPr id="17" name="Chart 16"/>
          <p:cNvGraphicFramePr/>
          <p:nvPr>
            <p:extLst/>
          </p:nvPr>
        </p:nvGraphicFramePr>
        <p:xfrm>
          <a:off x="981597" y="2262845"/>
          <a:ext cx="4805635" cy="35158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p:nvPr>
            <p:extLst/>
          </p:nvPr>
        </p:nvGraphicFramePr>
        <p:xfrm>
          <a:off x="6024716" y="2156473"/>
          <a:ext cx="4850978" cy="3639889"/>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 Placeholder 10"/>
          <p:cNvSpPr txBox="1">
            <a:spLocks/>
          </p:cNvSpPr>
          <p:nvPr/>
        </p:nvSpPr>
        <p:spPr>
          <a:xfrm>
            <a:off x="931467" y="1222683"/>
            <a:ext cx="4805635" cy="1342234"/>
          </a:xfrm>
          <a:prstGeom prst="rect">
            <a:avLst/>
          </a:prstGeom>
          <a:noFill/>
          <a:ln>
            <a:noFill/>
          </a:ln>
        </p:spPr>
        <p:txBody>
          <a:bodyPr vert="horz" lIns="91440" tIns="45720" rIns="91440" bIns="45720" rtlCol="0" anchor="ctr">
            <a:noAutofit/>
          </a:bodyPr>
          <a:lstStyle>
            <a:lvl1pPr marL="231775" indent="-231775" algn="l" defTabSz="914400" rtl="0" eaLnBrk="1" latinLnBrk="0" hangingPunct="1">
              <a:spcBef>
                <a:spcPct val="20000"/>
              </a:spcBef>
              <a:buClr>
                <a:srgbClr val="1B90A3"/>
              </a:buClr>
              <a:buFont typeface="Arial" pitchFamily="34" charset="0"/>
              <a:buChar char="•"/>
              <a:defRPr sz="1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rgbClr val="EF3829"/>
              </a:buClr>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mn-lt"/>
              </a:rPr>
              <a:t>“What I’d really like to do is remain in my </a:t>
            </a:r>
            <a:r>
              <a:rPr lang="en-US" sz="1800" b="1" u="sng" dirty="0">
                <a:latin typeface="+mn-lt"/>
              </a:rPr>
              <a:t>community</a:t>
            </a:r>
            <a:r>
              <a:rPr lang="en-US" sz="1800" b="1" dirty="0">
                <a:latin typeface="+mn-lt"/>
              </a:rPr>
              <a:t> for as long as possible.” </a:t>
            </a:r>
          </a:p>
        </p:txBody>
      </p:sp>
      <p:sp>
        <p:nvSpPr>
          <p:cNvPr id="20" name="Text Placeholder 10"/>
          <p:cNvSpPr txBox="1">
            <a:spLocks/>
          </p:cNvSpPr>
          <p:nvPr/>
        </p:nvSpPr>
        <p:spPr>
          <a:xfrm>
            <a:off x="6024715" y="1222683"/>
            <a:ext cx="4850979" cy="1342234"/>
          </a:xfrm>
          <a:prstGeom prst="rect">
            <a:avLst/>
          </a:prstGeom>
          <a:noFill/>
          <a:ln>
            <a:noFill/>
          </a:ln>
        </p:spPr>
        <p:txBody>
          <a:bodyPr vert="horz" lIns="91440" tIns="45720" rIns="91440" bIns="45720" rtlCol="0" anchor="ctr">
            <a:noAutofit/>
          </a:bodyPr>
          <a:lstStyle>
            <a:defPPr>
              <a:defRPr lang="en-US"/>
            </a:defPPr>
            <a:lvl1pPr indent="0" algn="ctr">
              <a:lnSpc>
                <a:spcPct val="80000"/>
              </a:lnSpc>
              <a:spcBef>
                <a:spcPct val="20000"/>
              </a:spcBef>
              <a:buClr>
                <a:srgbClr val="1B90A3"/>
              </a:buClr>
              <a:buFont typeface="Arial" pitchFamily="34" charset="0"/>
              <a:buNone/>
              <a:defRPr b="1">
                <a:cs typeface="Arial" pitchFamily="34" charset="0"/>
              </a:defRPr>
            </a:lvl1pPr>
            <a:lvl2pPr marL="742950" indent="-285750">
              <a:spcBef>
                <a:spcPct val="20000"/>
              </a:spcBef>
              <a:buClr>
                <a:srgbClr val="EF3829"/>
              </a:buClr>
              <a:buFont typeface="Arial" pitchFamily="34" charset="0"/>
              <a:buChar char="–"/>
              <a:defRPr sz="1600">
                <a:solidFill>
                  <a:schemeClr val="tx1">
                    <a:lumMod val="75000"/>
                    <a:lumOff val="25000"/>
                  </a:schemeClr>
                </a:solidFill>
                <a:latin typeface="Arial" pitchFamily="34" charset="0"/>
                <a:cs typeface="Arial" pitchFamily="34" charset="0"/>
              </a:defRPr>
            </a:lvl2pPr>
            <a:lvl3pPr marL="1143000" indent="-228600">
              <a:spcBef>
                <a:spcPct val="20000"/>
              </a:spcBef>
              <a:buClr>
                <a:srgbClr val="EF3829"/>
              </a:buClr>
              <a:buFont typeface="Arial" pitchFamily="34" charset="0"/>
              <a:buChar char="•"/>
              <a:defRPr sz="1600">
                <a:solidFill>
                  <a:schemeClr val="tx1">
                    <a:lumMod val="75000"/>
                    <a:lumOff val="25000"/>
                  </a:schemeClr>
                </a:solidFill>
                <a:latin typeface="Arial" pitchFamily="34" charset="0"/>
                <a:cs typeface="Arial" pitchFamily="34" charset="0"/>
              </a:defRPr>
            </a:lvl3pPr>
            <a:lvl4pPr marL="1600200" indent="-228600">
              <a:spcBef>
                <a:spcPct val="20000"/>
              </a:spcBef>
              <a:buClr>
                <a:srgbClr val="EF3829"/>
              </a:buClr>
              <a:buFont typeface="Arial" pitchFamily="34" charset="0"/>
              <a:buChar char="–"/>
              <a:defRPr sz="1600">
                <a:solidFill>
                  <a:schemeClr val="tx1">
                    <a:lumMod val="75000"/>
                    <a:lumOff val="25000"/>
                  </a:schemeClr>
                </a:solidFill>
                <a:latin typeface="Arial" pitchFamily="34" charset="0"/>
                <a:cs typeface="Arial" pitchFamily="34" charset="0"/>
              </a:defRPr>
            </a:lvl4pPr>
            <a:lvl5pPr marL="2057400" indent="-228600">
              <a:spcBef>
                <a:spcPct val="20000"/>
              </a:spcBef>
              <a:buClr>
                <a:srgbClr val="EF3829"/>
              </a:buClr>
              <a:buFont typeface="Arial" pitchFamily="34" charset="0"/>
              <a:buChar char="»"/>
              <a:defRPr sz="1600">
                <a:solidFill>
                  <a:schemeClr val="tx1">
                    <a:lumMod val="75000"/>
                    <a:lumOff val="25000"/>
                  </a:schemeClr>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nSpc>
                <a:spcPct val="100000"/>
              </a:lnSpc>
            </a:pPr>
            <a:r>
              <a:rPr lang="en-US" dirty="0"/>
              <a:t>“What I’d really like to do is stay in my </a:t>
            </a:r>
            <a:r>
              <a:rPr lang="en-US" u="sng" dirty="0"/>
              <a:t>current residence</a:t>
            </a:r>
            <a:r>
              <a:rPr lang="en-US" dirty="0"/>
              <a:t> for as long as possible.” </a:t>
            </a:r>
          </a:p>
        </p:txBody>
      </p:sp>
      <p:sp>
        <p:nvSpPr>
          <p:cNvPr id="22" name="TextBox 21"/>
          <p:cNvSpPr txBox="1"/>
          <p:nvPr/>
        </p:nvSpPr>
        <p:spPr>
          <a:xfrm>
            <a:off x="363289" y="5853910"/>
            <a:ext cx="11097191" cy="307008"/>
          </a:xfrm>
          <a:prstGeom prst="rect">
            <a:avLst/>
          </a:prstGeom>
          <a:noFill/>
          <a:ln>
            <a:noFill/>
          </a:ln>
        </p:spPr>
        <p:txBody>
          <a:bodyPr wrap="square" rtlCol="0" anchor="ctr" anchorCtr="0">
            <a:noAutofit/>
          </a:bodyPr>
          <a:lstStyle/>
          <a:p>
            <a:r>
              <a:rPr lang="en-US" sz="1000" i="1" dirty="0">
                <a:solidFill>
                  <a:schemeClr val="bg1">
                    <a:lumMod val="50000"/>
                  </a:schemeClr>
                </a:solidFill>
              </a:rPr>
              <a:t>Q1: How strongly do you agree or disagree with the statement: What I’d really like to do is remain in my community for as long as possible? Q2: How strongly do you agree or disagree with the statement: What I’d really like to do is stay in my current residence for as long as possible?  </a:t>
            </a:r>
          </a:p>
        </p:txBody>
      </p:sp>
      <p:graphicFrame>
        <p:nvGraphicFramePr>
          <p:cNvPr id="9" name="Chart 8"/>
          <p:cNvGraphicFramePr/>
          <p:nvPr>
            <p:extLst>
              <p:ext uri="{D42A27DB-BD31-4B8C-83A1-F6EECF244321}">
                <p14:modId xmlns:p14="http://schemas.microsoft.com/office/powerpoint/2010/main" val="2203973018"/>
              </p:ext>
            </p:extLst>
          </p:nvPr>
        </p:nvGraphicFramePr>
        <p:xfrm>
          <a:off x="981596" y="2511477"/>
          <a:ext cx="4458333" cy="3230880"/>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
          <p:cNvSpPr txBox="1"/>
          <p:nvPr/>
        </p:nvSpPr>
        <p:spPr>
          <a:xfrm>
            <a:off x="2085904" y="3173150"/>
            <a:ext cx="251569" cy="26537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68%</a:t>
            </a:r>
          </a:p>
        </p:txBody>
      </p:sp>
      <p:graphicFrame>
        <p:nvGraphicFramePr>
          <p:cNvPr id="16" name="Chart 15"/>
          <p:cNvGraphicFramePr/>
          <p:nvPr>
            <p:extLst>
              <p:ext uri="{D42A27DB-BD31-4B8C-83A1-F6EECF244321}">
                <p14:modId xmlns:p14="http://schemas.microsoft.com/office/powerpoint/2010/main" val="2874769643"/>
              </p:ext>
            </p:extLst>
          </p:nvPr>
        </p:nvGraphicFramePr>
        <p:xfrm>
          <a:off x="6221037" y="2511477"/>
          <a:ext cx="4458333" cy="323088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972626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680600" y="2743200"/>
            <a:ext cx="10830800" cy="1038400"/>
          </a:xfrm>
          <a:prstGeom prst="rect">
            <a:avLst/>
          </a:prstGeom>
        </p:spPr>
        <p:txBody>
          <a:bodyPr spcFirstLastPara="1" wrap="square" lIns="121900" tIns="121900" rIns="121900" bIns="121900" anchor="b" anchorCtr="0">
            <a:noAutofit/>
          </a:bodyPr>
          <a:lstStyle/>
          <a:p>
            <a:r>
              <a:rPr lang="en">
                <a:latin typeface="Merriweather"/>
                <a:ea typeface="Merriweather"/>
                <a:cs typeface="Merriweather"/>
                <a:sym typeface="Merriweather"/>
              </a:rPr>
              <a:t>We make land use decisions locally</a:t>
            </a:r>
            <a:endParaRPr>
              <a:latin typeface="Merriweather"/>
              <a:ea typeface="Merriweather"/>
              <a:cs typeface="Merriweather"/>
              <a:sym typeface="Merriweathe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680600" y="2743200"/>
            <a:ext cx="10830800" cy="1038400"/>
          </a:xfrm>
          <a:prstGeom prst="rect">
            <a:avLst/>
          </a:prstGeom>
        </p:spPr>
        <p:txBody>
          <a:bodyPr spcFirstLastPara="1" wrap="square" lIns="121900" tIns="121900" rIns="121900" bIns="121900" anchor="b" anchorCtr="0">
            <a:noAutofit/>
          </a:bodyPr>
          <a:lstStyle/>
          <a:p>
            <a:r>
              <a:rPr lang="en">
                <a:latin typeface="Merriweather"/>
                <a:ea typeface="Merriweather"/>
                <a:cs typeface="Merriweather"/>
                <a:sym typeface="Merriweather"/>
              </a:rPr>
              <a:t>Most participants are homeowners</a:t>
            </a:r>
            <a:endParaRPr>
              <a:latin typeface="Merriweather"/>
              <a:ea typeface="Merriweather"/>
              <a:cs typeface="Merriweather"/>
              <a:sym typeface="Merriweathe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680600" y="2090233"/>
            <a:ext cx="10830800" cy="1691200"/>
          </a:xfrm>
          <a:prstGeom prst="rect">
            <a:avLst/>
          </a:prstGeom>
        </p:spPr>
        <p:txBody>
          <a:bodyPr spcFirstLastPara="1" wrap="square" lIns="121900" tIns="121900" rIns="121900" bIns="121900" anchor="b" anchorCtr="0">
            <a:noAutofit/>
          </a:bodyPr>
          <a:lstStyle/>
          <a:p>
            <a:r>
              <a:rPr lang="en" i="1">
                <a:latin typeface="Merriweather"/>
                <a:ea typeface="Merriweather"/>
                <a:cs typeface="Merriweather"/>
                <a:sym typeface="Merriweather"/>
              </a:rPr>
              <a:t>Locally</a:t>
            </a:r>
            <a:r>
              <a:rPr lang="en">
                <a:latin typeface="Merriweather"/>
                <a:ea typeface="Merriweather"/>
                <a:cs typeface="Merriweather"/>
                <a:sym typeface="Merriweather"/>
              </a:rPr>
              <a:t> is where homeowners don’t want housing to be!  </a:t>
            </a:r>
            <a:endParaRPr>
              <a:latin typeface="Merriweather"/>
              <a:ea typeface="Merriweather"/>
              <a:cs typeface="Merriweather"/>
              <a:sym typeface="Merriweathe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9"/>
          <p:cNvPicPr preferRelativeResize="0"/>
          <p:nvPr/>
        </p:nvPicPr>
        <p:blipFill rotWithShape="1">
          <a:blip r:embed="rId3">
            <a:alphaModFix/>
          </a:blip>
          <a:srcRect l="31238" t="26842" r="28160" b="28404"/>
          <a:stretch/>
        </p:blipFill>
        <p:spPr>
          <a:xfrm>
            <a:off x="793733" y="1298625"/>
            <a:ext cx="5483968" cy="3400075"/>
          </a:xfrm>
          <a:prstGeom prst="rect">
            <a:avLst/>
          </a:prstGeom>
          <a:noFill/>
          <a:ln>
            <a:noFill/>
          </a:ln>
        </p:spPr>
      </p:pic>
      <p:pic>
        <p:nvPicPr>
          <p:cNvPr id="176" name="Google Shape;176;p29"/>
          <p:cNvPicPr preferRelativeResize="0"/>
          <p:nvPr/>
        </p:nvPicPr>
        <p:blipFill>
          <a:blip r:embed="rId4">
            <a:alphaModFix/>
          </a:blip>
          <a:stretch>
            <a:fillRect/>
          </a:stretch>
        </p:blipFill>
        <p:spPr>
          <a:xfrm>
            <a:off x="6788135" y="3429000"/>
            <a:ext cx="4762500" cy="2667000"/>
          </a:xfrm>
          <a:prstGeom prst="rect">
            <a:avLst/>
          </a:prstGeom>
          <a:noFill/>
          <a:ln>
            <a:noFill/>
          </a:ln>
        </p:spPr>
      </p:pic>
      <p:sp>
        <p:nvSpPr>
          <p:cNvPr id="177" name="Google Shape;177;p29"/>
          <p:cNvSpPr txBox="1">
            <a:spLocks noGrp="1"/>
          </p:cNvSpPr>
          <p:nvPr>
            <p:ph type="title"/>
          </p:nvPr>
        </p:nvSpPr>
        <p:spPr>
          <a:xfrm>
            <a:off x="7185033" y="482467"/>
            <a:ext cx="4264000" cy="1905200"/>
          </a:xfrm>
          <a:prstGeom prst="rect">
            <a:avLst/>
          </a:prstGeom>
        </p:spPr>
        <p:txBody>
          <a:bodyPr spcFirstLastPara="1" wrap="square" lIns="121900" tIns="121900" rIns="121900" bIns="121900" anchor="b" anchorCtr="0">
            <a:noAutofit/>
          </a:bodyPr>
          <a:lstStyle/>
          <a:p>
            <a:r>
              <a:rPr lang="en" sz="3200">
                <a:latin typeface="Merriweather"/>
                <a:ea typeface="Merriweather"/>
                <a:cs typeface="Merriweather"/>
                <a:sym typeface="Merriweather"/>
              </a:rPr>
              <a:t>Why don’t renters participate in local decision making?</a:t>
            </a:r>
            <a:endParaRPr sz="3200">
              <a:latin typeface="Merriweather"/>
              <a:ea typeface="Merriweather"/>
              <a:cs typeface="Merriweather"/>
              <a:sym typeface="Merriweathe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txBox="1">
            <a:spLocks noGrp="1"/>
          </p:cNvSpPr>
          <p:nvPr>
            <p:ph type="title"/>
          </p:nvPr>
        </p:nvSpPr>
        <p:spPr>
          <a:xfrm>
            <a:off x="680600" y="2743200"/>
            <a:ext cx="10830800" cy="1038400"/>
          </a:xfrm>
          <a:prstGeom prst="rect">
            <a:avLst/>
          </a:prstGeom>
        </p:spPr>
        <p:txBody>
          <a:bodyPr spcFirstLastPara="1" wrap="square" lIns="121900" tIns="121900" rIns="121900" bIns="121900" anchor="b" anchorCtr="0">
            <a:noAutofit/>
          </a:bodyPr>
          <a:lstStyle/>
          <a:p>
            <a:r>
              <a:rPr lang="en">
                <a:latin typeface="Merriweather"/>
                <a:ea typeface="Merriweather"/>
                <a:cs typeface="Merriweather"/>
                <a:sym typeface="Merriweather"/>
              </a:rPr>
              <a:t>Law Follows Practice</a:t>
            </a:r>
            <a:endParaRPr>
              <a:latin typeface="Merriweather"/>
              <a:ea typeface="Merriweather"/>
              <a:cs typeface="Merriweather"/>
              <a:sym typeface="Merriweathe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1"/>
          <p:cNvPicPr preferRelativeResize="0"/>
          <p:nvPr/>
        </p:nvPicPr>
        <p:blipFill rotWithShape="1">
          <a:blip r:embed="rId3">
            <a:alphaModFix/>
          </a:blip>
          <a:srcRect l="29536" t="20791" r="30228" b="28939"/>
          <a:stretch/>
        </p:blipFill>
        <p:spPr>
          <a:xfrm>
            <a:off x="1329252" y="79067"/>
            <a:ext cx="9533497" cy="6699867"/>
          </a:xfrm>
          <a:prstGeom prst="rect">
            <a:avLst/>
          </a:prstGeom>
          <a:noFill/>
          <a:ln w="28575" cap="flat" cmpd="sng">
            <a:solidFill>
              <a:schemeClr val="dk2"/>
            </a:solidFill>
            <a:prstDash val="solid"/>
            <a:round/>
            <a:headEnd type="none" w="sm" len="sm"/>
            <a:tailEnd type="none" w="sm" len="sm"/>
          </a:ln>
        </p:spPr>
      </p:pic>
      <p:sp>
        <p:nvSpPr>
          <p:cNvPr id="188" name="Google Shape;188;p31"/>
          <p:cNvSpPr txBox="1"/>
          <p:nvPr/>
        </p:nvSpPr>
        <p:spPr>
          <a:xfrm rot="-5400000">
            <a:off x="-1847567" y="3114700"/>
            <a:ext cx="4896800" cy="55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Proxima Nova"/>
                <a:ea typeface="Proxima Nova"/>
                <a:cs typeface="Proxima Nova"/>
                <a:sym typeface="Proxima Nova"/>
              </a:rPr>
              <a:t>https://www.nber.org/papers/w18477.pdf</a:t>
            </a:r>
            <a:endParaRPr sz="1867" kern="0">
              <a:solidFill>
                <a:srgbClr val="000000"/>
              </a:solidFill>
              <a:latin typeface="Proxima Nova"/>
              <a:ea typeface="Proxima Nova"/>
              <a:cs typeface="Proxima Nova"/>
              <a:sym typeface="Proxima Nova"/>
            </a:endParaRPr>
          </a:p>
        </p:txBody>
      </p:sp>
      <p:cxnSp>
        <p:nvCxnSpPr>
          <p:cNvPr id="189" name="Google Shape;189;p31"/>
          <p:cNvCxnSpPr/>
          <p:nvPr/>
        </p:nvCxnSpPr>
        <p:spPr>
          <a:xfrm>
            <a:off x="2501767" y="3505900"/>
            <a:ext cx="7576000" cy="0"/>
          </a:xfrm>
          <a:prstGeom prst="straightConnector1">
            <a:avLst/>
          </a:prstGeom>
          <a:noFill/>
          <a:ln w="28575" cap="flat" cmpd="sng">
            <a:solidFill>
              <a:schemeClr val="accent6"/>
            </a:solidFill>
            <a:prstDash val="solid"/>
            <a:round/>
            <a:headEnd type="none" w="med" len="med"/>
            <a:tailEnd type="none" w="med" len="med"/>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2"/>
          <p:cNvSpPr txBox="1">
            <a:spLocks noGrp="1"/>
          </p:cNvSpPr>
          <p:nvPr>
            <p:ph type="title"/>
          </p:nvPr>
        </p:nvSpPr>
        <p:spPr>
          <a:xfrm>
            <a:off x="680600" y="2743200"/>
            <a:ext cx="10830800" cy="2803160"/>
          </a:xfrm>
          <a:prstGeom prst="rect">
            <a:avLst/>
          </a:prstGeom>
        </p:spPr>
        <p:txBody>
          <a:bodyPr spcFirstLastPara="1" wrap="square" lIns="121900" tIns="121900" rIns="121900" bIns="121900" anchor="b" anchorCtr="0">
            <a:noAutofit/>
          </a:bodyPr>
          <a:lstStyle/>
          <a:p>
            <a:pPr algn="ctr">
              <a:lnSpc>
                <a:spcPct val="115000"/>
              </a:lnSpc>
            </a:pPr>
            <a:br>
              <a:rPr lang="en" dirty="0">
                <a:latin typeface="Merriweather"/>
                <a:ea typeface="Merriweather"/>
                <a:cs typeface="Merriweather"/>
                <a:sym typeface="Merriweather"/>
              </a:rPr>
            </a:br>
            <a:br>
              <a:rPr lang="en" dirty="0">
                <a:latin typeface="Merriweather"/>
                <a:ea typeface="Merriweather"/>
                <a:cs typeface="Merriweather"/>
                <a:sym typeface="Merriweather"/>
              </a:rPr>
            </a:br>
            <a:br>
              <a:rPr lang="en" dirty="0">
                <a:latin typeface="Merriweather"/>
                <a:ea typeface="Merriweather"/>
                <a:cs typeface="Merriweather"/>
                <a:sym typeface="Merriweather"/>
              </a:rPr>
            </a:br>
            <a:br>
              <a:rPr lang="en" dirty="0">
                <a:latin typeface="Merriweather"/>
                <a:ea typeface="Merriweather"/>
                <a:cs typeface="Merriweather"/>
                <a:sym typeface="Merriweather"/>
              </a:rPr>
            </a:br>
            <a:br>
              <a:rPr lang="en" dirty="0">
                <a:latin typeface="Merriweather"/>
                <a:ea typeface="Merriweather"/>
                <a:cs typeface="Merriweather"/>
                <a:sym typeface="Merriweather"/>
              </a:rPr>
            </a:br>
            <a:br>
              <a:rPr lang="en" dirty="0">
                <a:latin typeface="Merriweather"/>
                <a:ea typeface="Merriweather"/>
                <a:cs typeface="Merriweather"/>
                <a:sym typeface="Merriweather"/>
              </a:rPr>
            </a:br>
            <a:br>
              <a:rPr lang="en" dirty="0">
                <a:latin typeface="Merriweather"/>
                <a:ea typeface="Merriweather"/>
                <a:cs typeface="Merriweather"/>
                <a:sym typeface="Merriweather"/>
              </a:rPr>
            </a:br>
            <a:br>
              <a:rPr lang="en" dirty="0">
                <a:latin typeface="Merriweather"/>
                <a:ea typeface="Merriweather"/>
                <a:cs typeface="Merriweather"/>
                <a:sym typeface="Merriweather"/>
              </a:rPr>
            </a:br>
            <a:r>
              <a:rPr lang="en" dirty="0">
                <a:latin typeface="Merriweather"/>
                <a:ea typeface="Merriweather"/>
                <a:cs typeface="Merriweather"/>
                <a:sym typeface="Merriweather"/>
              </a:rPr>
              <a:t>A process that takes renters’ interests into account </a:t>
            </a:r>
            <a:endParaRPr dirty="0">
              <a:latin typeface="Merriweather"/>
              <a:ea typeface="Merriweather"/>
              <a:cs typeface="Merriweather"/>
              <a:sym typeface="Merriweather"/>
            </a:endParaRPr>
          </a:p>
          <a:p>
            <a:pPr algn="ctr">
              <a:lnSpc>
                <a:spcPct val="115000"/>
              </a:lnSpc>
            </a:pPr>
            <a:r>
              <a:rPr lang="en" sz="4000" i="1" dirty="0">
                <a:latin typeface="Merriweather"/>
                <a:ea typeface="Merriweather"/>
                <a:cs typeface="Merriweather"/>
                <a:sym typeface="Merriweather"/>
              </a:rPr>
              <a:t>If and only if</a:t>
            </a:r>
            <a:endParaRPr sz="4000" i="1" dirty="0">
              <a:latin typeface="Merriweather"/>
              <a:ea typeface="Merriweather"/>
              <a:cs typeface="Merriweather"/>
              <a:sym typeface="Merriweather"/>
            </a:endParaRPr>
          </a:p>
          <a:p>
            <a:pPr algn="ctr">
              <a:lnSpc>
                <a:spcPct val="115000"/>
              </a:lnSpc>
            </a:pPr>
            <a:r>
              <a:rPr lang="en" dirty="0">
                <a:latin typeface="Merriweather"/>
                <a:ea typeface="Merriweather"/>
                <a:cs typeface="Merriweather"/>
                <a:sym typeface="Merriweather"/>
              </a:rPr>
              <a:t>Renters participate in the process</a:t>
            </a:r>
            <a:endParaRPr dirty="0">
              <a:latin typeface="Merriweather"/>
              <a:ea typeface="Merriweather"/>
              <a:cs typeface="Merriweather"/>
              <a:sym typeface="Merriweather"/>
            </a:endParaRPr>
          </a:p>
          <a:p>
            <a:pPr algn="ctr">
              <a:lnSpc>
                <a:spcPct val="115000"/>
              </a:lnSpc>
            </a:pPr>
            <a:endParaRPr dirty="0">
              <a:latin typeface="Merriweather"/>
              <a:ea typeface="Merriweather"/>
              <a:cs typeface="Merriweather"/>
              <a:sym typeface="Merriweathe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3"/>
          <p:cNvSpPr txBox="1">
            <a:spLocks noGrp="1"/>
          </p:cNvSpPr>
          <p:nvPr>
            <p:ph type="title"/>
          </p:nvPr>
        </p:nvSpPr>
        <p:spPr>
          <a:xfrm>
            <a:off x="550685" y="614597"/>
            <a:ext cx="10830800" cy="1038400"/>
          </a:xfrm>
          <a:prstGeom prst="rect">
            <a:avLst/>
          </a:prstGeom>
        </p:spPr>
        <p:txBody>
          <a:bodyPr spcFirstLastPara="1" wrap="square" lIns="121900" tIns="121900" rIns="121900" bIns="121900" anchor="t" anchorCtr="0">
            <a:noAutofit/>
          </a:bodyPr>
          <a:lstStyle/>
          <a:p>
            <a:pPr algn="ctr">
              <a:lnSpc>
                <a:spcPct val="115000"/>
              </a:lnSpc>
            </a:pPr>
            <a:r>
              <a:rPr lang="en" dirty="0">
                <a:latin typeface="Merriweather"/>
                <a:ea typeface="Merriweather"/>
                <a:cs typeface="Merriweather"/>
                <a:sym typeface="Merriweather"/>
              </a:rPr>
              <a:t>Getting Renters Involved</a:t>
            </a:r>
            <a:endParaRPr dirty="0">
              <a:latin typeface="Merriweather"/>
              <a:ea typeface="Merriweather"/>
              <a:cs typeface="Merriweather"/>
              <a:sym typeface="Merriweather"/>
            </a:endParaRPr>
          </a:p>
          <a:p>
            <a:pPr>
              <a:lnSpc>
                <a:spcPct val="115000"/>
              </a:lnSpc>
            </a:pPr>
            <a:endParaRPr sz="2400" dirty="0">
              <a:latin typeface="Merriweather"/>
              <a:ea typeface="Merriweather"/>
              <a:cs typeface="Merriweather"/>
              <a:sym typeface="Merriweather"/>
            </a:endParaRPr>
          </a:p>
          <a:p>
            <a:pPr>
              <a:lnSpc>
                <a:spcPct val="115000"/>
              </a:lnSpc>
            </a:pPr>
            <a:r>
              <a:rPr lang="en" sz="2400" dirty="0">
                <a:latin typeface="Merriweather"/>
                <a:ea typeface="Merriweather"/>
                <a:cs typeface="Merriweather"/>
                <a:sym typeface="Merriweather"/>
              </a:rPr>
              <a:t>Look  for your existing local renter groups - for example - yimbyaction.org and make sure they are notified.</a:t>
            </a:r>
            <a:endParaRPr sz="2400" dirty="0">
              <a:latin typeface="Merriweather"/>
              <a:ea typeface="Merriweather"/>
              <a:cs typeface="Merriweather"/>
              <a:sym typeface="Merriweather"/>
            </a:endParaRPr>
          </a:p>
          <a:p>
            <a:pPr>
              <a:lnSpc>
                <a:spcPct val="115000"/>
              </a:lnSpc>
            </a:pPr>
            <a:endParaRPr sz="2400" dirty="0">
              <a:latin typeface="Merriweather"/>
              <a:ea typeface="Merriweather"/>
              <a:cs typeface="Merriweather"/>
              <a:sym typeface="Merriweather"/>
            </a:endParaRPr>
          </a:p>
          <a:p>
            <a:pPr>
              <a:lnSpc>
                <a:spcPct val="115000"/>
              </a:lnSpc>
            </a:pPr>
            <a:r>
              <a:rPr lang="en" sz="2400" dirty="0">
                <a:latin typeface="Merriweather"/>
                <a:ea typeface="Merriweather"/>
                <a:cs typeface="Merriweather"/>
                <a:sym typeface="Merriweather"/>
              </a:rPr>
              <a:t>DO POLLING and check your citizen feedback against the poll results.</a:t>
            </a:r>
            <a:endParaRPr sz="2400" dirty="0">
              <a:latin typeface="Merriweather"/>
              <a:ea typeface="Merriweather"/>
              <a:cs typeface="Merriweather"/>
              <a:sym typeface="Merriweather"/>
            </a:endParaRPr>
          </a:p>
          <a:p>
            <a:pPr>
              <a:lnSpc>
                <a:spcPct val="115000"/>
              </a:lnSpc>
            </a:pPr>
            <a:endParaRPr sz="2400" dirty="0">
              <a:latin typeface="Merriweather"/>
              <a:ea typeface="Merriweather"/>
              <a:cs typeface="Merriweather"/>
              <a:sym typeface="Merriweather"/>
            </a:endParaRPr>
          </a:p>
          <a:p>
            <a:pPr>
              <a:lnSpc>
                <a:spcPct val="115000"/>
              </a:lnSpc>
            </a:pPr>
            <a:r>
              <a:rPr lang="en" sz="2400" dirty="0">
                <a:latin typeface="Merriweather"/>
                <a:ea typeface="Merriweather"/>
                <a:cs typeface="Merriweather"/>
                <a:sym typeface="Merriweather"/>
              </a:rPr>
              <a:t>Strong language on the agendas &amp; speaker cards affirming that speakers don’t have to provide any personal or identifying information. </a:t>
            </a:r>
            <a:endParaRPr sz="2400" dirty="0">
              <a:latin typeface="Merriweather"/>
              <a:ea typeface="Merriweather"/>
              <a:cs typeface="Merriweather"/>
              <a:sym typeface="Merriweather"/>
            </a:endParaRPr>
          </a:p>
          <a:p>
            <a:pPr>
              <a:lnSpc>
                <a:spcPct val="115000"/>
              </a:lnSpc>
            </a:pPr>
            <a:endParaRPr sz="2400" dirty="0">
              <a:latin typeface="Merriweather"/>
              <a:ea typeface="Merriweather"/>
              <a:cs typeface="Merriweather"/>
              <a:sym typeface="Merriweather"/>
            </a:endParaRPr>
          </a:p>
          <a:p>
            <a:pPr>
              <a:lnSpc>
                <a:spcPct val="115000"/>
              </a:lnSpc>
            </a:pPr>
            <a:r>
              <a:rPr lang="en" sz="2400" dirty="0">
                <a:latin typeface="Merriweather"/>
                <a:ea typeface="Merriweather"/>
                <a:cs typeface="Merriweather"/>
                <a:sym typeface="Merriweather"/>
              </a:rPr>
              <a:t>Appoint renters to your planning commissions. </a:t>
            </a:r>
            <a:endParaRPr sz="2400" dirty="0">
              <a:latin typeface="Merriweather"/>
              <a:ea typeface="Merriweather"/>
              <a:cs typeface="Merriweather"/>
              <a:sym typeface="Merriweather"/>
            </a:endParaRPr>
          </a:p>
          <a:p>
            <a:pPr>
              <a:lnSpc>
                <a:spcPct val="115000"/>
              </a:lnSpc>
            </a:pPr>
            <a:endParaRPr sz="2400" dirty="0">
              <a:latin typeface="Merriweather"/>
              <a:ea typeface="Merriweather"/>
              <a:cs typeface="Merriweather"/>
              <a:sym typeface="Merriweather"/>
            </a:endParaRPr>
          </a:p>
          <a:p>
            <a:pPr>
              <a:lnSpc>
                <a:spcPct val="115000"/>
              </a:lnSpc>
            </a:pPr>
            <a:r>
              <a:rPr lang="en" sz="2400" dirty="0">
                <a:latin typeface="Merriweather"/>
                <a:ea typeface="Merriweather"/>
                <a:cs typeface="Merriweather"/>
                <a:sym typeface="Merriweather"/>
              </a:rPr>
              <a:t> </a:t>
            </a:r>
            <a:endParaRPr sz="2400" dirty="0">
              <a:latin typeface="Merriweather"/>
              <a:ea typeface="Merriweather"/>
              <a:cs typeface="Merriweather"/>
              <a:sym typeface="Merriweather"/>
            </a:endParaRPr>
          </a:p>
          <a:p>
            <a:pPr>
              <a:lnSpc>
                <a:spcPct val="115000"/>
              </a:lnSpc>
            </a:pPr>
            <a:endParaRPr sz="2400" dirty="0">
              <a:latin typeface="Merriweather"/>
              <a:ea typeface="Merriweather"/>
              <a:cs typeface="Merriweather"/>
              <a:sym typeface="Merriweather"/>
            </a:endParaRPr>
          </a:p>
          <a:p>
            <a:pPr>
              <a:lnSpc>
                <a:spcPct val="115000"/>
              </a:lnSpc>
            </a:pPr>
            <a:endParaRPr sz="2400" dirty="0">
              <a:latin typeface="Merriweather"/>
              <a:ea typeface="Merriweather"/>
              <a:cs typeface="Merriweather"/>
              <a:sym typeface="Merriweathe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4"/>
          <p:cNvSpPr txBox="1">
            <a:spLocks noGrp="1"/>
          </p:cNvSpPr>
          <p:nvPr>
            <p:ph type="title"/>
          </p:nvPr>
        </p:nvSpPr>
        <p:spPr>
          <a:xfrm>
            <a:off x="360809" y="404735"/>
            <a:ext cx="10830800" cy="1038400"/>
          </a:xfrm>
          <a:prstGeom prst="rect">
            <a:avLst/>
          </a:prstGeom>
        </p:spPr>
        <p:txBody>
          <a:bodyPr spcFirstLastPara="1" wrap="square" lIns="121900" tIns="121900" rIns="121900" bIns="121900" anchor="t" anchorCtr="0">
            <a:noAutofit/>
          </a:bodyPr>
          <a:lstStyle/>
          <a:p>
            <a:pPr marL="609585" algn="ctr">
              <a:lnSpc>
                <a:spcPct val="115000"/>
              </a:lnSpc>
            </a:pPr>
            <a:r>
              <a:rPr lang="en" sz="4000" dirty="0">
                <a:latin typeface="Merriweather"/>
                <a:ea typeface="Merriweather"/>
                <a:cs typeface="Merriweather"/>
                <a:sym typeface="Merriweather"/>
              </a:rPr>
              <a:t>Recognizing &amp; Addressing </a:t>
            </a:r>
            <a:endParaRPr sz="4000" dirty="0">
              <a:latin typeface="Merriweather"/>
              <a:ea typeface="Merriweather"/>
              <a:cs typeface="Merriweather"/>
              <a:sym typeface="Merriweather"/>
            </a:endParaRPr>
          </a:p>
          <a:p>
            <a:pPr marL="609585" algn="ctr">
              <a:lnSpc>
                <a:spcPct val="115000"/>
              </a:lnSpc>
            </a:pPr>
            <a:r>
              <a:rPr lang="en" sz="4000" dirty="0">
                <a:latin typeface="Merriweather"/>
                <a:ea typeface="Merriweather"/>
                <a:cs typeface="Merriweather"/>
                <a:sym typeface="Merriweather"/>
              </a:rPr>
              <a:t>Anti-renter bias</a:t>
            </a:r>
            <a:endParaRPr sz="4000" dirty="0">
              <a:latin typeface="Merriweather"/>
              <a:ea typeface="Merriweather"/>
              <a:cs typeface="Merriweather"/>
              <a:sym typeface="Merriweather"/>
            </a:endParaRPr>
          </a:p>
          <a:p>
            <a:pPr marL="609585">
              <a:lnSpc>
                <a:spcPct val="115000"/>
              </a:lnSpc>
            </a:pPr>
            <a:endParaRPr sz="2400" dirty="0">
              <a:latin typeface="Merriweather"/>
              <a:ea typeface="Merriweather"/>
              <a:cs typeface="Merriweather"/>
              <a:sym typeface="Merriweather"/>
            </a:endParaRPr>
          </a:p>
          <a:p>
            <a:pPr marL="609585">
              <a:lnSpc>
                <a:spcPct val="115000"/>
              </a:lnSpc>
            </a:pPr>
            <a:r>
              <a:rPr lang="en" sz="2400" dirty="0">
                <a:latin typeface="Merriweather"/>
                <a:ea typeface="Merriweather"/>
                <a:cs typeface="Merriweather"/>
                <a:sym typeface="Merriweather"/>
              </a:rPr>
              <a:t>“I’ve lived here for 35 years and …….”</a:t>
            </a:r>
            <a:endParaRPr sz="2400" dirty="0">
              <a:latin typeface="Merriweather"/>
              <a:ea typeface="Merriweather"/>
              <a:cs typeface="Merriweather"/>
              <a:sym typeface="Merriweather"/>
            </a:endParaRPr>
          </a:p>
          <a:p>
            <a:pPr marL="609585">
              <a:lnSpc>
                <a:spcPct val="115000"/>
              </a:lnSpc>
            </a:pPr>
            <a:endParaRPr sz="2400" dirty="0">
              <a:latin typeface="Merriweather"/>
              <a:ea typeface="Merriweather"/>
              <a:cs typeface="Merriweather"/>
              <a:sym typeface="Merriweather"/>
            </a:endParaRPr>
          </a:p>
          <a:p>
            <a:pPr marL="609585">
              <a:lnSpc>
                <a:spcPct val="115000"/>
              </a:lnSpc>
            </a:pPr>
            <a:r>
              <a:rPr lang="en" sz="2400" dirty="0">
                <a:latin typeface="Merriweather"/>
                <a:ea typeface="Merriweather"/>
                <a:cs typeface="Merriweather"/>
                <a:sym typeface="Merriweather"/>
              </a:rPr>
              <a:t>Sometimes it’s obvious, “renters don’t care about the neighborhood.”</a:t>
            </a:r>
            <a:endParaRPr sz="2400" dirty="0">
              <a:latin typeface="Merriweather"/>
              <a:ea typeface="Merriweather"/>
              <a:cs typeface="Merriweather"/>
              <a:sym typeface="Merriweather"/>
            </a:endParaRPr>
          </a:p>
          <a:p>
            <a:pPr marL="609585">
              <a:lnSpc>
                <a:spcPct val="115000"/>
              </a:lnSpc>
            </a:pPr>
            <a:endParaRPr sz="2400" dirty="0">
              <a:latin typeface="Merriweather"/>
              <a:ea typeface="Merriweather"/>
              <a:cs typeface="Merriweather"/>
              <a:sym typeface="Merriweather"/>
            </a:endParaRPr>
          </a:p>
          <a:p>
            <a:pPr marL="609585">
              <a:lnSpc>
                <a:spcPct val="115000"/>
              </a:lnSpc>
            </a:pPr>
            <a:r>
              <a:rPr lang="en" sz="2400" dirty="0">
                <a:latin typeface="Merriweather"/>
                <a:ea typeface="Merriweather"/>
                <a:cs typeface="Merriweather"/>
                <a:sym typeface="Merriweather"/>
              </a:rPr>
              <a:t>“We are excited to hear from all of our residents!” </a:t>
            </a:r>
            <a:endParaRPr sz="2400" dirty="0">
              <a:latin typeface="Merriweather"/>
              <a:ea typeface="Merriweather"/>
              <a:cs typeface="Merriweather"/>
              <a:sym typeface="Merriweather"/>
            </a:endParaRPr>
          </a:p>
          <a:p>
            <a:pPr marL="609585">
              <a:lnSpc>
                <a:spcPct val="115000"/>
              </a:lnSpc>
            </a:pPr>
            <a:endParaRPr sz="2400" dirty="0">
              <a:latin typeface="Merriweather"/>
              <a:ea typeface="Merriweather"/>
              <a:cs typeface="Merriweather"/>
              <a:sym typeface="Merriweather"/>
            </a:endParaRPr>
          </a:p>
          <a:p>
            <a:pPr marL="609585">
              <a:lnSpc>
                <a:spcPct val="115000"/>
              </a:lnSpc>
            </a:pPr>
            <a:r>
              <a:rPr lang="en" sz="2400" dirty="0">
                <a:latin typeface="Merriweather"/>
                <a:ea typeface="Merriweather"/>
                <a:cs typeface="Merriweather"/>
                <a:sym typeface="Merriweather"/>
              </a:rPr>
              <a:t>The clerk can remind speakers not to disparage any protected groups. </a:t>
            </a:r>
            <a:endParaRPr sz="2400" dirty="0">
              <a:latin typeface="Merriweather"/>
              <a:ea typeface="Merriweather"/>
              <a:cs typeface="Merriweather"/>
              <a:sym typeface="Merriweathe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10922" y="2486151"/>
            <a:ext cx="5284470" cy="1885314"/>
          </a:xfrm>
          <a:prstGeom prst="rect">
            <a:avLst/>
          </a:prstGeom>
        </p:spPr>
        <p:txBody>
          <a:bodyPr vert="horz" wrap="square" lIns="0" tIns="44450" rIns="0" bIns="0" rtlCol="0">
            <a:spAutoFit/>
          </a:bodyPr>
          <a:lstStyle/>
          <a:p>
            <a:pPr marL="12700" marR="5080" lvl="0" indent="682625" algn="l" defTabSz="914400" rtl="0" eaLnBrk="1" fontAlgn="auto" latinLnBrk="0" hangingPunct="1">
              <a:lnSpc>
                <a:spcPts val="5810"/>
              </a:lnSpc>
              <a:spcBef>
                <a:spcPts val="350"/>
              </a:spcBef>
              <a:spcAft>
                <a:spcPts val="0"/>
              </a:spcAft>
              <a:buClrTx/>
              <a:buSzTx/>
              <a:buFontTx/>
              <a:buNone/>
              <a:tabLst>
                <a:tab pos="3498850" algn="l"/>
              </a:tabLst>
              <a:defRPr/>
            </a:pPr>
            <a:r>
              <a:rPr kumimoji="0" sz="4900" b="0" i="0" u="none" strike="noStrike" kern="1200" cap="none" spc="-120" normalizeH="0" baseline="0" noProof="0" dirty="0">
                <a:ln>
                  <a:noFill/>
                </a:ln>
                <a:solidFill>
                  <a:srgbClr val="90C226"/>
                </a:solidFill>
                <a:effectLst/>
                <a:uLnTx/>
                <a:uFillTx/>
                <a:latin typeface="Trebuchet MS"/>
                <a:ea typeface="+mn-ea"/>
                <a:cs typeface="Trebuchet MS"/>
              </a:rPr>
              <a:t>Youth </a:t>
            </a:r>
            <a:r>
              <a:rPr kumimoji="0" sz="4900" b="0" i="0" u="none" strike="noStrike" kern="1200" cap="none" spc="-5" normalizeH="0" baseline="0" noProof="0" dirty="0">
                <a:ln>
                  <a:noFill/>
                </a:ln>
                <a:solidFill>
                  <a:srgbClr val="90C226"/>
                </a:solidFill>
                <a:effectLst/>
                <a:uLnTx/>
                <a:uFillTx/>
                <a:latin typeface="Trebuchet MS"/>
                <a:ea typeface="+mn-ea"/>
                <a:cs typeface="Trebuchet MS"/>
              </a:rPr>
              <a:t>United for  </a:t>
            </a:r>
            <a:r>
              <a:rPr kumimoji="0" sz="4900" b="0" i="0" u="none" strike="noStrike" kern="1200" cap="none" spc="-10" normalizeH="0" baseline="0" noProof="0" dirty="0">
                <a:ln>
                  <a:noFill/>
                </a:ln>
                <a:solidFill>
                  <a:srgbClr val="90C226"/>
                </a:solidFill>
                <a:effectLst/>
                <a:uLnTx/>
                <a:uFillTx/>
                <a:latin typeface="Trebuchet MS"/>
                <a:ea typeface="+mn-ea"/>
                <a:cs typeface="Trebuchet MS"/>
              </a:rPr>
              <a:t>C</a:t>
            </a:r>
            <a:r>
              <a:rPr kumimoji="0" sz="4900" b="0" i="0" u="none" strike="noStrike" kern="1200" cap="none" spc="-5" normalizeH="0" baseline="0" noProof="0" dirty="0">
                <a:ln>
                  <a:noFill/>
                </a:ln>
                <a:solidFill>
                  <a:srgbClr val="90C226"/>
                </a:solidFill>
                <a:effectLst/>
                <a:uLnTx/>
                <a:uFillTx/>
                <a:latin typeface="Trebuchet MS"/>
                <a:ea typeface="+mn-ea"/>
                <a:cs typeface="Trebuchet MS"/>
              </a:rPr>
              <a:t>ommun</a:t>
            </a:r>
            <a:r>
              <a:rPr kumimoji="0" sz="4900" b="0" i="0" u="none" strike="noStrike" kern="1200" cap="none" spc="0" normalizeH="0" baseline="0" noProof="0" dirty="0">
                <a:ln>
                  <a:noFill/>
                </a:ln>
                <a:solidFill>
                  <a:srgbClr val="90C226"/>
                </a:solidFill>
                <a:effectLst/>
                <a:uLnTx/>
                <a:uFillTx/>
                <a:latin typeface="Trebuchet MS"/>
                <a:ea typeface="+mn-ea"/>
                <a:cs typeface="Trebuchet MS"/>
              </a:rPr>
              <a:t>i</a:t>
            </a:r>
            <a:r>
              <a:rPr kumimoji="0" sz="4900" b="0" i="0" u="none" strike="noStrike" kern="1200" cap="none" spc="-10" normalizeH="0" baseline="0" noProof="0" dirty="0">
                <a:ln>
                  <a:noFill/>
                </a:ln>
                <a:solidFill>
                  <a:srgbClr val="90C226"/>
                </a:solidFill>
                <a:effectLst/>
                <a:uLnTx/>
                <a:uFillTx/>
                <a:latin typeface="Trebuchet MS"/>
                <a:ea typeface="+mn-ea"/>
                <a:cs typeface="Trebuchet MS"/>
              </a:rPr>
              <a:t>t</a:t>
            </a:r>
            <a:r>
              <a:rPr kumimoji="0" sz="4900" b="0" i="0" u="none" strike="noStrike" kern="1200" cap="none" spc="0" normalizeH="0" baseline="0" noProof="0" dirty="0">
                <a:ln>
                  <a:noFill/>
                </a:ln>
                <a:solidFill>
                  <a:srgbClr val="90C226"/>
                </a:solidFill>
                <a:effectLst/>
                <a:uLnTx/>
                <a:uFillTx/>
                <a:latin typeface="Trebuchet MS"/>
                <a:ea typeface="+mn-ea"/>
                <a:cs typeface="Trebuchet MS"/>
              </a:rPr>
              <a:t>y	</a:t>
            </a:r>
            <a:r>
              <a:rPr kumimoji="0" sz="4900" b="0" i="0" u="none" strike="noStrike" kern="1200" cap="none" spc="-5" normalizeH="0" baseline="0" noProof="0" dirty="0">
                <a:ln>
                  <a:noFill/>
                </a:ln>
                <a:solidFill>
                  <a:srgbClr val="90C226"/>
                </a:solidFill>
                <a:effectLst/>
                <a:uLnTx/>
                <a:uFillTx/>
                <a:latin typeface="Trebuchet MS"/>
                <a:ea typeface="+mn-ea"/>
                <a:cs typeface="Trebuchet MS"/>
              </a:rPr>
              <a:t>Ac</a:t>
            </a:r>
            <a:r>
              <a:rPr kumimoji="0" sz="4900" b="0" i="0" u="none" strike="noStrike" kern="1200" cap="none" spc="-10" normalizeH="0" baseline="0" noProof="0" dirty="0">
                <a:ln>
                  <a:noFill/>
                </a:ln>
                <a:solidFill>
                  <a:srgbClr val="90C226"/>
                </a:solidFill>
                <a:effectLst/>
                <a:uLnTx/>
                <a:uFillTx/>
                <a:latin typeface="Trebuchet MS"/>
                <a:ea typeface="+mn-ea"/>
                <a:cs typeface="Trebuchet MS"/>
              </a:rPr>
              <a:t>t</a:t>
            </a:r>
            <a:r>
              <a:rPr kumimoji="0" sz="4900" b="0" i="0" u="none" strike="noStrike" kern="1200" cap="none" spc="0" normalizeH="0" baseline="0" noProof="0" dirty="0">
                <a:ln>
                  <a:noFill/>
                </a:ln>
                <a:solidFill>
                  <a:srgbClr val="90C226"/>
                </a:solidFill>
                <a:effectLst/>
                <a:uLnTx/>
                <a:uFillTx/>
                <a:latin typeface="Trebuchet MS"/>
                <a:ea typeface="+mn-ea"/>
                <a:cs typeface="Trebuchet MS"/>
              </a:rPr>
              <a:t>i</a:t>
            </a:r>
            <a:r>
              <a:rPr kumimoji="0" sz="4900" b="0" i="0" u="none" strike="noStrike" kern="1200" cap="none" spc="-5" normalizeH="0" baseline="0" noProof="0" dirty="0">
                <a:ln>
                  <a:noFill/>
                </a:ln>
                <a:solidFill>
                  <a:srgbClr val="90C226"/>
                </a:solidFill>
                <a:effectLst/>
                <a:uLnTx/>
                <a:uFillTx/>
                <a:latin typeface="Trebuchet MS"/>
                <a:ea typeface="+mn-ea"/>
                <a:cs typeface="Trebuchet MS"/>
              </a:rPr>
              <a:t>o</a:t>
            </a:r>
            <a:r>
              <a:rPr kumimoji="0" sz="4900" b="0" i="0" u="none" strike="noStrike" kern="1200" cap="none" spc="0" normalizeH="0" baseline="0" noProof="0" dirty="0">
                <a:ln>
                  <a:noFill/>
                </a:ln>
                <a:solidFill>
                  <a:srgbClr val="90C226"/>
                </a:solidFill>
                <a:effectLst/>
                <a:uLnTx/>
                <a:uFillTx/>
                <a:latin typeface="Trebuchet MS"/>
                <a:ea typeface="+mn-ea"/>
                <a:cs typeface="Trebuchet MS"/>
              </a:rPr>
              <a:t>n</a:t>
            </a:r>
            <a:endParaRPr kumimoji="0" sz="4900" b="0" i="0" u="none" strike="noStrike" kern="1200" cap="none" spc="0" normalizeH="0" baseline="0" noProof="0">
              <a:ln>
                <a:noFill/>
              </a:ln>
              <a:solidFill>
                <a:prstClr val="black"/>
              </a:solidFill>
              <a:effectLst/>
              <a:uLnTx/>
              <a:uFillTx/>
              <a:latin typeface="Trebuchet MS"/>
              <a:ea typeface="+mn-ea"/>
              <a:cs typeface="Trebuchet MS"/>
            </a:endParaRPr>
          </a:p>
          <a:p>
            <a:pPr marL="2028825" marR="0" lvl="0" indent="0" algn="l" defTabSz="914400" rtl="0" eaLnBrk="1" fontAlgn="auto" latinLnBrk="0" hangingPunct="1">
              <a:lnSpc>
                <a:spcPct val="100000"/>
              </a:lnSpc>
              <a:spcBef>
                <a:spcPts val="615"/>
              </a:spcBef>
              <a:spcAft>
                <a:spcPts val="0"/>
              </a:spcAft>
              <a:buClrTx/>
              <a:buSzTx/>
              <a:buFontTx/>
              <a:buNone/>
              <a:tabLst/>
              <a:defRPr/>
            </a:pPr>
            <a:r>
              <a:rPr kumimoji="0" sz="1800" b="0" i="0" u="none" strike="noStrike" kern="1200" cap="none" spc="-5" normalizeH="0" baseline="0" noProof="0" dirty="0">
                <a:ln>
                  <a:noFill/>
                </a:ln>
                <a:solidFill>
                  <a:srgbClr val="7F7F7F"/>
                </a:solidFill>
                <a:effectLst/>
                <a:uLnTx/>
                <a:uFillTx/>
                <a:latin typeface="Trebuchet MS"/>
                <a:ea typeface="+mn-ea"/>
                <a:cs typeface="Trebuchet MS"/>
              </a:rPr>
              <a:t>Ofelia Bello, Executive</a:t>
            </a:r>
            <a:r>
              <a:rPr kumimoji="0" sz="1800" b="0" i="0" u="none" strike="noStrike" kern="1200" cap="none" spc="-50" normalizeH="0" baseline="0" noProof="0" dirty="0">
                <a:ln>
                  <a:noFill/>
                </a:ln>
                <a:solidFill>
                  <a:srgbClr val="7F7F7F"/>
                </a:solidFill>
                <a:effectLst/>
                <a:uLnTx/>
                <a:uFillTx/>
                <a:latin typeface="Trebuchet MS"/>
                <a:ea typeface="+mn-ea"/>
                <a:cs typeface="Trebuchet MS"/>
              </a:rPr>
              <a:t> </a:t>
            </a:r>
            <a:r>
              <a:rPr kumimoji="0" sz="1800" b="0" i="0" u="none" strike="noStrike" kern="1200" cap="none" spc="-5" normalizeH="0" baseline="0" noProof="0" dirty="0">
                <a:ln>
                  <a:noFill/>
                </a:ln>
                <a:solidFill>
                  <a:srgbClr val="7F7F7F"/>
                </a:solidFill>
                <a:effectLst/>
                <a:uLnTx/>
                <a:uFillTx/>
                <a:latin typeface="Trebuchet MS"/>
                <a:ea typeface="+mn-ea"/>
                <a:cs typeface="Trebuchet MS"/>
              </a:rPr>
              <a:t>Director</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3" name="object 3"/>
          <p:cNvSpPr/>
          <p:nvPr/>
        </p:nvSpPr>
        <p:spPr>
          <a:xfrm>
            <a:off x="915849" y="0"/>
            <a:ext cx="3413695" cy="341369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289" y="448203"/>
            <a:ext cx="11097191" cy="1072416"/>
          </a:xfrm>
        </p:spPr>
        <p:txBody>
          <a:bodyPr>
            <a:noAutofit/>
          </a:bodyPr>
          <a:lstStyle/>
          <a:p>
            <a:r>
              <a:rPr lang="en-US" sz="3600" dirty="0"/>
              <a:t>Younger generations are more likely to move to a different community compared to older generations which are more likely to stay in their current residence. </a:t>
            </a:r>
          </a:p>
        </p:txBody>
      </p:sp>
      <p:sp>
        <p:nvSpPr>
          <p:cNvPr id="4" name="Slide Number Placeholder 3"/>
          <p:cNvSpPr>
            <a:spLocks noGrp="1"/>
          </p:cNvSpPr>
          <p:nvPr>
            <p:ph type="sldNum" sz="quarter" idx="4"/>
          </p:nvPr>
        </p:nvSpPr>
        <p:spPr/>
        <p:txBody>
          <a:bodyPr/>
          <a:lstStyle/>
          <a:p>
            <a:fld id="{1192A142-7054-431A-A71A-F024B58D1027}" type="slidenum">
              <a:rPr lang="en-US" smtClean="0"/>
              <a:pPr/>
              <a:t>5</a:t>
            </a:fld>
            <a:endParaRPr lang="en-US" dirty="0"/>
          </a:p>
        </p:txBody>
      </p:sp>
      <p:graphicFrame>
        <p:nvGraphicFramePr>
          <p:cNvPr id="18" name="Chart 17"/>
          <p:cNvGraphicFramePr/>
          <p:nvPr>
            <p:extLst/>
          </p:nvPr>
        </p:nvGraphicFramePr>
        <p:xfrm>
          <a:off x="6024716" y="2156473"/>
          <a:ext cx="4850978" cy="363988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a:xfrm>
            <a:off x="363289" y="5853910"/>
            <a:ext cx="11097191" cy="307008"/>
          </a:xfrm>
          <a:prstGeom prst="rect">
            <a:avLst/>
          </a:prstGeom>
          <a:noFill/>
          <a:ln>
            <a:noFill/>
          </a:ln>
        </p:spPr>
        <p:txBody>
          <a:bodyPr wrap="square" rtlCol="0" anchor="ctr" anchorCtr="0">
            <a:noAutofit/>
          </a:bodyPr>
          <a:lstStyle/>
          <a:p>
            <a:r>
              <a:rPr lang="en-US" sz="1000" i="1" dirty="0">
                <a:solidFill>
                  <a:schemeClr val="bg1">
                    <a:lumMod val="50000"/>
                  </a:schemeClr>
                </a:solidFill>
              </a:rPr>
              <a:t>Q3: Thinking about your future years are you more likely to move to a different community, move into a different residence within your current community or stay in your current residence and never move?  </a:t>
            </a:r>
          </a:p>
        </p:txBody>
      </p:sp>
      <p:graphicFrame>
        <p:nvGraphicFramePr>
          <p:cNvPr id="16" name="Chart 15"/>
          <p:cNvGraphicFramePr/>
          <p:nvPr>
            <p:extLst>
              <p:ext uri="{D42A27DB-BD31-4B8C-83A1-F6EECF244321}">
                <p14:modId xmlns:p14="http://schemas.microsoft.com/office/powerpoint/2010/main" val="577878586"/>
              </p:ext>
            </p:extLst>
          </p:nvPr>
        </p:nvGraphicFramePr>
        <p:xfrm>
          <a:off x="801445" y="1762195"/>
          <a:ext cx="9946905" cy="40629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18287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3408" y="478028"/>
            <a:ext cx="2986405" cy="574040"/>
          </a:xfrm>
          <a:prstGeom prst="rect">
            <a:avLst/>
          </a:prstGeom>
        </p:spPr>
        <p:txBody>
          <a:bodyPr vert="horz" wrap="square" lIns="0" tIns="12700" rIns="0" bIns="0" rtlCol="0">
            <a:spAutoFit/>
          </a:bodyPr>
          <a:lstStyle/>
          <a:p>
            <a:pPr marL="12700">
              <a:lnSpc>
                <a:spcPct val="100000"/>
              </a:lnSpc>
              <a:spcBef>
                <a:spcPts val="100"/>
              </a:spcBef>
            </a:pPr>
            <a:r>
              <a:rPr sz="3600" spc="-110" dirty="0"/>
              <a:t>YUCA’s</a:t>
            </a:r>
            <a:r>
              <a:rPr sz="3600" spc="-65" dirty="0"/>
              <a:t> </a:t>
            </a:r>
            <a:r>
              <a:rPr sz="3600" spc="-5" dirty="0"/>
              <a:t>Mission</a:t>
            </a:r>
            <a:endParaRPr sz="3600"/>
          </a:p>
        </p:txBody>
      </p:sp>
      <p:sp>
        <p:nvSpPr>
          <p:cNvPr id="3" name="object 3"/>
          <p:cNvSpPr txBox="1"/>
          <p:nvPr/>
        </p:nvSpPr>
        <p:spPr>
          <a:xfrm>
            <a:off x="756073" y="1459484"/>
            <a:ext cx="8385809" cy="2591222"/>
          </a:xfrm>
          <a:prstGeom prst="rect">
            <a:avLst/>
          </a:prstGeom>
        </p:spPr>
        <p:txBody>
          <a:bodyPr vert="horz" wrap="square" lIns="0" tIns="9525" rIns="0" bIns="0" rtlCol="0">
            <a:spAutoFit/>
          </a:bodyPr>
          <a:lstStyle/>
          <a:p>
            <a:pPr marL="354965" marR="13335" lvl="0" indent="-342900" algn="l" defTabSz="914400" rtl="0" eaLnBrk="1" fontAlgn="auto" latinLnBrk="0" hangingPunct="1">
              <a:lnSpc>
                <a:spcPct val="100800"/>
              </a:lnSpc>
              <a:spcBef>
                <a:spcPts val="75"/>
              </a:spcBef>
              <a:spcAft>
                <a:spcPts val="0"/>
              </a:spcAft>
              <a:buClrTx/>
              <a:buSzTx/>
              <a:buFont typeface="Wingdings" panose="05000000000000000000" pitchFamily="2" charset="2"/>
              <a:buChar char="Ø"/>
              <a:tabLst>
                <a:tab pos="354965" algn="l"/>
              </a:tabLst>
              <a:defRPr/>
            </a:pPr>
            <a:r>
              <a:rPr kumimoji="0" sz="2400" b="0" i="0" u="none" strike="noStrike" kern="1200" cap="none" spc="-60" normalizeH="0" baseline="0" noProof="0" dirty="0">
                <a:ln>
                  <a:noFill/>
                </a:ln>
                <a:solidFill>
                  <a:srgbClr val="404040"/>
                </a:solidFill>
                <a:effectLst/>
                <a:uLnTx/>
                <a:uFillTx/>
                <a:latin typeface="Trebuchet MS"/>
                <a:ea typeface="+mn-ea"/>
                <a:cs typeface="Trebuchet MS"/>
              </a:rPr>
              <a:t>Youth </a:t>
            </a:r>
            <a:r>
              <a:rPr kumimoji="0" sz="2400" b="0" i="0" u="none" strike="noStrike" kern="1200" cap="none" spc="0" normalizeH="0" baseline="0" noProof="0" dirty="0">
                <a:ln>
                  <a:noFill/>
                </a:ln>
                <a:solidFill>
                  <a:srgbClr val="404040"/>
                </a:solidFill>
                <a:effectLst/>
                <a:uLnTx/>
                <a:uFillTx/>
                <a:latin typeface="Trebuchet MS"/>
                <a:ea typeface="+mn-ea"/>
                <a:cs typeface="Trebuchet MS"/>
              </a:rPr>
              <a:t>United </a:t>
            </a:r>
            <a:r>
              <a:rPr kumimoji="0" sz="2400" b="0" i="0" u="none" strike="noStrike" kern="1200" cap="none" spc="-5" normalizeH="0" baseline="0" noProof="0" dirty="0">
                <a:ln>
                  <a:noFill/>
                </a:ln>
                <a:solidFill>
                  <a:srgbClr val="404040"/>
                </a:solidFill>
                <a:effectLst/>
                <a:uLnTx/>
                <a:uFillTx/>
                <a:latin typeface="Trebuchet MS"/>
                <a:ea typeface="+mn-ea"/>
                <a:cs typeface="Trebuchet MS"/>
              </a:rPr>
              <a:t>for Community Action </a:t>
            </a:r>
            <a:r>
              <a:rPr kumimoji="0" sz="2400" b="0" i="0" u="none" strike="noStrike" kern="1200" cap="none" spc="0" normalizeH="0" baseline="0" noProof="0" dirty="0">
                <a:ln>
                  <a:noFill/>
                </a:ln>
                <a:solidFill>
                  <a:srgbClr val="404040"/>
                </a:solidFill>
                <a:effectLst/>
                <a:uLnTx/>
                <a:uFillTx/>
                <a:latin typeface="Trebuchet MS"/>
                <a:ea typeface="+mn-ea"/>
                <a:cs typeface="Trebuchet MS"/>
              </a:rPr>
              <a:t>(YUCA), is a grassroots  </a:t>
            </a:r>
            <a:r>
              <a:rPr kumimoji="0" sz="2400" b="0" i="0" u="none" strike="noStrike" kern="1200" cap="none" spc="-5" normalizeH="0" baseline="0" noProof="0" dirty="0">
                <a:ln>
                  <a:noFill/>
                </a:ln>
                <a:solidFill>
                  <a:srgbClr val="404040"/>
                </a:solidFill>
                <a:effectLst/>
                <a:uLnTx/>
                <a:uFillTx/>
                <a:latin typeface="Trebuchet MS"/>
                <a:ea typeface="+mn-ea"/>
                <a:cs typeface="Trebuchet MS"/>
              </a:rPr>
              <a:t>community organization created, </a:t>
            </a:r>
            <a:r>
              <a:rPr kumimoji="0" sz="2400" b="0" i="0" u="none" strike="noStrike" kern="1200" cap="none" spc="0" normalizeH="0" baseline="0" noProof="0" dirty="0">
                <a:ln>
                  <a:noFill/>
                </a:ln>
                <a:solidFill>
                  <a:srgbClr val="404040"/>
                </a:solidFill>
                <a:effectLst/>
                <a:uLnTx/>
                <a:uFillTx/>
                <a:latin typeface="Trebuchet MS"/>
                <a:ea typeface="+mn-ea"/>
                <a:cs typeface="Trebuchet MS"/>
              </a:rPr>
              <a:t>led, and run by young  people </a:t>
            </a:r>
            <a:r>
              <a:rPr kumimoji="0" sz="2400" b="0" i="0" u="none" strike="noStrike" kern="1200" cap="none" spc="-5" normalizeH="0" baseline="0" noProof="0" dirty="0">
                <a:ln>
                  <a:noFill/>
                </a:ln>
                <a:solidFill>
                  <a:srgbClr val="404040"/>
                </a:solidFill>
                <a:effectLst/>
                <a:uLnTx/>
                <a:uFillTx/>
                <a:latin typeface="Trebuchet MS"/>
                <a:ea typeface="+mn-ea"/>
                <a:cs typeface="Trebuchet MS"/>
              </a:rPr>
              <a:t>of </a:t>
            </a:r>
            <a:r>
              <a:rPr kumimoji="0" sz="2400" b="0" i="0" u="none" strike="noStrike" kern="1200" cap="none" spc="-60" normalizeH="0" baseline="0" noProof="0" dirty="0">
                <a:ln>
                  <a:noFill/>
                </a:ln>
                <a:solidFill>
                  <a:srgbClr val="404040"/>
                </a:solidFill>
                <a:effectLst/>
                <a:uLnTx/>
                <a:uFillTx/>
                <a:latin typeface="Trebuchet MS"/>
                <a:ea typeface="+mn-ea"/>
                <a:cs typeface="Trebuchet MS"/>
              </a:rPr>
              <a:t>color, </a:t>
            </a:r>
            <a:r>
              <a:rPr kumimoji="0" sz="2400" b="0" i="0" u="none" strike="noStrike" kern="1200" cap="none" spc="0" normalizeH="0" baseline="0" noProof="0" dirty="0">
                <a:ln>
                  <a:noFill/>
                </a:ln>
                <a:solidFill>
                  <a:srgbClr val="404040"/>
                </a:solidFill>
                <a:effectLst/>
                <a:uLnTx/>
                <a:uFillTx/>
                <a:latin typeface="Trebuchet MS"/>
                <a:ea typeface="+mn-ea"/>
                <a:cs typeface="Trebuchet MS"/>
              </a:rPr>
              <a:t>primarily from </a:t>
            </a:r>
            <a:r>
              <a:rPr kumimoji="0" sz="2400" b="0" i="0" u="none" strike="noStrike" kern="1200" cap="none" spc="-5" normalizeH="0" baseline="0" noProof="0" dirty="0">
                <a:ln>
                  <a:noFill/>
                </a:ln>
                <a:solidFill>
                  <a:srgbClr val="404040"/>
                </a:solidFill>
                <a:effectLst/>
                <a:uLnTx/>
                <a:uFillTx/>
                <a:latin typeface="Trebuchet MS"/>
                <a:ea typeface="+mn-ea"/>
                <a:cs typeface="Trebuchet MS"/>
              </a:rPr>
              <a:t>low-income</a:t>
            </a:r>
            <a:r>
              <a:rPr kumimoji="0" sz="2400" b="0" i="0" u="none" strike="noStrike" kern="1200" cap="none" spc="65" normalizeH="0" baseline="0" noProof="0" dirty="0">
                <a:ln>
                  <a:noFill/>
                </a:ln>
                <a:solidFill>
                  <a:srgbClr val="404040"/>
                </a:solidFill>
                <a:effectLst/>
                <a:uLnTx/>
                <a:uFillTx/>
                <a:latin typeface="Trebuchet MS"/>
                <a:ea typeface="+mn-ea"/>
                <a:cs typeface="Trebuchet MS"/>
              </a:rPr>
              <a:t> </a:t>
            </a:r>
            <a:r>
              <a:rPr kumimoji="0" sz="2400" b="0" i="0" u="none" strike="noStrike" kern="1200" cap="none" spc="-5" normalizeH="0" baseline="0" noProof="0" dirty="0">
                <a:ln>
                  <a:noFill/>
                </a:ln>
                <a:solidFill>
                  <a:srgbClr val="404040"/>
                </a:solidFill>
                <a:effectLst/>
                <a:uLnTx/>
                <a:uFillTx/>
                <a:latin typeface="Trebuchet MS"/>
                <a:ea typeface="+mn-ea"/>
                <a:cs typeface="Trebuchet MS"/>
              </a:rPr>
              <a:t>communities.</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354965" marR="5080" lvl="0" indent="0" algn="l" defTabSz="914400" rtl="0" eaLnBrk="1" fontAlgn="auto" latinLnBrk="0" hangingPunct="1">
              <a:lnSpc>
                <a:spcPct val="99400"/>
              </a:lnSpc>
              <a:spcBef>
                <a:spcPts val="40"/>
              </a:spcBef>
              <a:spcAft>
                <a:spcPts val="0"/>
              </a:spcAft>
              <a:buClrTx/>
              <a:buSzTx/>
              <a:buFontTx/>
              <a:buNone/>
              <a:tabLst/>
              <a:defRPr/>
            </a:pPr>
            <a:r>
              <a:rPr kumimoji="0" sz="2400" b="0" i="0" u="none" strike="noStrike" kern="1200" cap="none" spc="0" normalizeH="0" baseline="0" noProof="0" dirty="0">
                <a:ln>
                  <a:noFill/>
                </a:ln>
                <a:solidFill>
                  <a:srgbClr val="404040"/>
                </a:solidFill>
                <a:effectLst/>
                <a:uLnTx/>
                <a:uFillTx/>
                <a:latin typeface="Trebuchet MS"/>
                <a:ea typeface="+mn-ea"/>
                <a:cs typeface="Trebuchet MS"/>
              </a:rPr>
              <a:t>YUCA </a:t>
            </a:r>
            <a:r>
              <a:rPr kumimoji="0" sz="2400" b="0" i="0" u="none" strike="noStrike" kern="1200" cap="none" spc="-5" normalizeH="0" baseline="0" noProof="0" dirty="0">
                <a:ln>
                  <a:noFill/>
                </a:ln>
                <a:solidFill>
                  <a:srgbClr val="404040"/>
                </a:solidFill>
                <a:effectLst/>
                <a:uLnTx/>
                <a:uFillTx/>
                <a:latin typeface="Trebuchet MS"/>
                <a:ea typeface="+mn-ea"/>
                <a:cs typeface="Trebuchet MS"/>
              </a:rPr>
              <a:t>provides </a:t>
            </a:r>
            <a:r>
              <a:rPr kumimoji="0" sz="2400" b="0" i="0" u="none" strike="noStrike" kern="1200" cap="none" spc="0" normalizeH="0" baseline="0" noProof="0" dirty="0">
                <a:ln>
                  <a:noFill/>
                </a:ln>
                <a:solidFill>
                  <a:srgbClr val="404040"/>
                </a:solidFill>
                <a:effectLst/>
                <a:uLnTx/>
                <a:uFillTx/>
                <a:latin typeface="Trebuchet MS"/>
                <a:ea typeface="+mn-ea"/>
                <a:cs typeface="Trebuchet MS"/>
              </a:rPr>
              <a:t>a </a:t>
            </a:r>
            <a:r>
              <a:rPr kumimoji="0" sz="2400" b="0" i="0" u="none" strike="noStrike" kern="1200" cap="none" spc="-5" normalizeH="0" baseline="0" noProof="0" dirty="0">
                <a:ln>
                  <a:noFill/>
                </a:ln>
                <a:solidFill>
                  <a:srgbClr val="404040"/>
                </a:solidFill>
                <a:effectLst/>
                <a:uLnTx/>
                <a:uFillTx/>
                <a:latin typeface="Trebuchet MS"/>
                <a:ea typeface="+mn-ea"/>
                <a:cs typeface="Trebuchet MS"/>
              </a:rPr>
              <a:t>safe space for </a:t>
            </a:r>
            <a:r>
              <a:rPr kumimoji="0" sz="2400" b="0" i="0" u="none" strike="noStrike" kern="1200" cap="none" spc="0" normalizeH="0" baseline="0" noProof="0" dirty="0">
                <a:ln>
                  <a:noFill/>
                </a:ln>
                <a:solidFill>
                  <a:srgbClr val="404040"/>
                </a:solidFill>
                <a:effectLst/>
                <a:uLnTx/>
                <a:uFillTx/>
                <a:latin typeface="Trebuchet MS"/>
                <a:ea typeface="+mn-ea"/>
                <a:cs typeface="Trebuchet MS"/>
              </a:rPr>
              <a:t>young people </a:t>
            </a:r>
            <a:r>
              <a:rPr kumimoji="0" sz="2400" b="0" i="0" u="none" strike="noStrike" kern="1200" cap="none" spc="-5" normalizeH="0" baseline="0" noProof="0" dirty="0">
                <a:ln>
                  <a:noFill/>
                </a:ln>
                <a:solidFill>
                  <a:srgbClr val="404040"/>
                </a:solidFill>
                <a:effectLst/>
                <a:uLnTx/>
                <a:uFillTx/>
                <a:latin typeface="Trebuchet MS"/>
                <a:ea typeface="+mn-ea"/>
                <a:cs typeface="Trebuchet MS"/>
              </a:rPr>
              <a:t>to empower  </a:t>
            </a:r>
            <a:r>
              <a:rPr kumimoji="0" sz="2400" b="0" i="0" u="none" strike="noStrike" kern="1200" cap="none" spc="0" normalizeH="0" baseline="0" noProof="0" dirty="0">
                <a:ln>
                  <a:noFill/>
                </a:ln>
                <a:solidFill>
                  <a:srgbClr val="404040"/>
                </a:solidFill>
                <a:effectLst/>
                <a:uLnTx/>
                <a:uFillTx/>
                <a:latin typeface="Trebuchet MS"/>
                <a:ea typeface="+mn-ea"/>
                <a:cs typeface="Trebuchet MS"/>
              </a:rPr>
              <a:t>selves and work </a:t>
            </a:r>
            <a:r>
              <a:rPr kumimoji="0" sz="2400" b="0" i="0" u="none" strike="noStrike" kern="1200" cap="none" spc="-5" normalizeH="0" baseline="0" noProof="0" dirty="0">
                <a:ln>
                  <a:noFill/>
                </a:ln>
                <a:solidFill>
                  <a:srgbClr val="404040"/>
                </a:solidFill>
                <a:effectLst/>
                <a:uLnTx/>
                <a:uFillTx/>
                <a:latin typeface="Trebuchet MS"/>
                <a:ea typeface="+mn-ea"/>
                <a:cs typeface="Trebuchet MS"/>
              </a:rPr>
              <a:t>on environmental </a:t>
            </a:r>
            <a:r>
              <a:rPr kumimoji="0" sz="2400" b="0" i="0" u="none" strike="noStrike" kern="1200" cap="none" spc="0" normalizeH="0" baseline="0" noProof="0" dirty="0">
                <a:ln>
                  <a:noFill/>
                </a:ln>
                <a:solidFill>
                  <a:srgbClr val="404040"/>
                </a:solidFill>
                <a:effectLst/>
                <a:uLnTx/>
                <a:uFillTx/>
                <a:latin typeface="Trebuchet MS"/>
                <a:ea typeface="+mn-ea"/>
                <a:cs typeface="Trebuchet MS"/>
              </a:rPr>
              <a:t>and </a:t>
            </a:r>
            <a:r>
              <a:rPr kumimoji="0" sz="2400" b="0" i="0" u="none" strike="noStrike" kern="1200" cap="none" spc="-5" normalizeH="0" baseline="0" noProof="0" dirty="0">
                <a:ln>
                  <a:noFill/>
                </a:ln>
                <a:solidFill>
                  <a:srgbClr val="404040"/>
                </a:solidFill>
                <a:effectLst/>
                <a:uLnTx/>
                <a:uFillTx/>
                <a:latin typeface="Trebuchet MS"/>
                <a:ea typeface="+mn-ea"/>
                <a:cs typeface="Trebuchet MS"/>
              </a:rPr>
              <a:t>social justice </a:t>
            </a:r>
            <a:r>
              <a:rPr kumimoji="0" sz="2400" b="0" i="0" u="none" strike="noStrike" kern="1200" cap="none" spc="0" normalizeH="0" baseline="0" noProof="0" dirty="0">
                <a:ln>
                  <a:noFill/>
                </a:ln>
                <a:solidFill>
                  <a:srgbClr val="404040"/>
                </a:solidFill>
                <a:effectLst/>
                <a:uLnTx/>
                <a:uFillTx/>
                <a:latin typeface="Trebuchet MS"/>
                <a:ea typeface="+mn-ea"/>
                <a:cs typeface="Trebuchet MS"/>
              </a:rPr>
              <a:t>issues  </a:t>
            </a:r>
            <a:r>
              <a:rPr kumimoji="0" sz="2400" b="0" i="0" u="none" strike="noStrike" kern="1200" cap="none" spc="-5" normalizeH="0" baseline="0" noProof="0" dirty="0">
                <a:ln>
                  <a:noFill/>
                </a:ln>
                <a:solidFill>
                  <a:srgbClr val="404040"/>
                </a:solidFill>
                <a:effectLst/>
                <a:uLnTx/>
                <a:uFillTx/>
                <a:latin typeface="Trebuchet MS"/>
                <a:ea typeface="+mn-ea"/>
                <a:cs typeface="Trebuchet MS"/>
              </a:rPr>
              <a:t>to establish </a:t>
            </a:r>
            <a:r>
              <a:rPr kumimoji="0" sz="2400" b="0" i="0" u="none" strike="noStrike" kern="1200" cap="none" spc="0" normalizeH="0" baseline="0" noProof="0" dirty="0">
                <a:ln>
                  <a:noFill/>
                </a:ln>
                <a:solidFill>
                  <a:srgbClr val="404040"/>
                </a:solidFill>
                <a:effectLst/>
                <a:uLnTx/>
                <a:uFillTx/>
                <a:latin typeface="Trebuchet MS"/>
                <a:ea typeface="+mn-ea"/>
                <a:cs typeface="Trebuchet MS"/>
              </a:rPr>
              <a:t>positive </a:t>
            </a:r>
            <a:r>
              <a:rPr kumimoji="0" sz="2400" b="0" i="0" u="none" strike="noStrike" kern="1200" cap="none" spc="-5" normalizeH="0" baseline="0" noProof="0" dirty="0">
                <a:ln>
                  <a:noFill/>
                </a:ln>
                <a:solidFill>
                  <a:srgbClr val="404040"/>
                </a:solidFill>
                <a:effectLst/>
                <a:uLnTx/>
                <a:uFillTx/>
                <a:latin typeface="Trebuchet MS"/>
                <a:ea typeface="+mn-ea"/>
                <a:cs typeface="Trebuchet MS"/>
              </a:rPr>
              <a:t>systemic change through </a:t>
            </a:r>
            <a:r>
              <a:rPr kumimoji="0" sz="2400" b="0" i="0" u="none" strike="noStrike" kern="1200" cap="none" spc="0" normalizeH="0" baseline="0" noProof="0" dirty="0">
                <a:ln>
                  <a:noFill/>
                </a:ln>
                <a:solidFill>
                  <a:srgbClr val="404040"/>
                </a:solidFill>
                <a:effectLst/>
                <a:uLnTx/>
                <a:uFillTx/>
                <a:latin typeface="Trebuchet MS"/>
                <a:ea typeface="+mn-ea"/>
                <a:cs typeface="Trebuchet MS"/>
              </a:rPr>
              <a:t>grassroots  </a:t>
            </a:r>
            <a:r>
              <a:rPr kumimoji="0" sz="2400" b="0" i="0" u="none" strike="noStrike" kern="1200" cap="none" spc="-5" normalizeH="0" baseline="0" noProof="0" dirty="0">
                <a:ln>
                  <a:noFill/>
                </a:ln>
                <a:solidFill>
                  <a:srgbClr val="404040"/>
                </a:solidFill>
                <a:effectLst/>
                <a:uLnTx/>
                <a:uFillTx/>
                <a:latin typeface="Trebuchet MS"/>
                <a:ea typeface="+mn-ea"/>
                <a:cs typeface="Trebuchet MS"/>
              </a:rPr>
              <a:t>community organizing.</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 name="object 4"/>
          <p:cNvSpPr/>
          <p:nvPr/>
        </p:nvSpPr>
        <p:spPr>
          <a:xfrm>
            <a:off x="944668" y="4556677"/>
            <a:ext cx="9645444" cy="189015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6073" y="630428"/>
            <a:ext cx="3648710" cy="574040"/>
          </a:xfrm>
          <a:prstGeom prst="rect">
            <a:avLst/>
          </a:prstGeom>
        </p:spPr>
        <p:txBody>
          <a:bodyPr vert="horz" wrap="square" lIns="0" tIns="12700" rIns="0" bIns="0" rtlCol="0">
            <a:spAutoFit/>
          </a:bodyPr>
          <a:lstStyle/>
          <a:p>
            <a:pPr marL="12700">
              <a:lnSpc>
                <a:spcPct val="100000"/>
              </a:lnSpc>
              <a:spcBef>
                <a:spcPts val="100"/>
              </a:spcBef>
            </a:pPr>
            <a:r>
              <a:rPr sz="3600" spc="-5" dirty="0"/>
              <a:t>Our Housing</a:t>
            </a:r>
            <a:r>
              <a:rPr sz="3600" spc="-60" dirty="0"/>
              <a:t> </a:t>
            </a:r>
            <a:r>
              <a:rPr sz="3600" spc="-45" dirty="0"/>
              <a:t>Work</a:t>
            </a:r>
            <a:endParaRPr sz="3600"/>
          </a:p>
        </p:txBody>
      </p:sp>
      <p:sp>
        <p:nvSpPr>
          <p:cNvPr id="3" name="object 3"/>
          <p:cNvSpPr txBox="1"/>
          <p:nvPr/>
        </p:nvSpPr>
        <p:spPr>
          <a:xfrm>
            <a:off x="756073" y="1295400"/>
            <a:ext cx="4139565" cy="5436104"/>
          </a:xfrm>
          <a:prstGeom prst="rect">
            <a:avLst/>
          </a:prstGeom>
        </p:spPr>
        <p:txBody>
          <a:bodyPr vert="horz" wrap="square" lIns="0" tIns="113030" rIns="0" bIns="0" rtlCol="0">
            <a:spAutoFit/>
          </a:bodyPr>
          <a:lstStyle/>
          <a:p>
            <a:pPr marL="355600" marR="0" lvl="0" indent="-342900" algn="l" defTabSz="914400" rtl="0" eaLnBrk="1" fontAlgn="auto" latinLnBrk="0" hangingPunct="1">
              <a:lnSpc>
                <a:spcPct val="100000"/>
              </a:lnSpc>
              <a:spcBef>
                <a:spcPts val="890"/>
              </a:spcBef>
              <a:spcAft>
                <a:spcPts val="0"/>
              </a:spcAft>
              <a:buClrTx/>
              <a:buSzTx/>
              <a:buFont typeface="Wingdings" panose="05000000000000000000" pitchFamily="2" charset="2"/>
              <a:buChar char="Ø"/>
              <a:tabLst>
                <a:tab pos="354965" algn="l"/>
              </a:tabLst>
              <a:defRPr/>
            </a:pPr>
            <a:r>
              <a:rPr kumimoji="0" sz="2000" b="1" i="0" u="none" strike="noStrike" kern="1200" cap="none" spc="-5" normalizeH="0" baseline="0" noProof="0" dirty="0">
                <a:ln>
                  <a:noFill/>
                </a:ln>
                <a:solidFill>
                  <a:srgbClr val="404040"/>
                </a:solidFill>
                <a:effectLst/>
                <a:uLnTx/>
                <a:uFillTx/>
                <a:latin typeface="Trebuchet MS"/>
                <a:ea typeface="+mn-ea"/>
                <a:cs typeface="Trebuchet MS"/>
              </a:rPr>
              <a:t>Advocacy</a:t>
            </a:r>
            <a:endParaRPr kumimoji="0" lang="en-US" sz="2000" b="1" i="0" u="none" strike="noStrike" kern="1200" cap="none" spc="0" normalizeH="0" baseline="0" noProof="0" dirty="0">
              <a:ln>
                <a:noFill/>
              </a:ln>
              <a:solidFill>
                <a:prstClr val="black"/>
              </a:solidFill>
              <a:effectLst/>
              <a:uLnTx/>
              <a:uFillTx/>
              <a:latin typeface="Trebuchet MS"/>
              <a:ea typeface="+mn-ea"/>
              <a:cs typeface="Trebuchet MS"/>
            </a:endParaRPr>
          </a:p>
          <a:p>
            <a:pPr marL="812800" marR="0" lvl="1" indent="-342900" algn="l" defTabSz="914400" rtl="0" eaLnBrk="1" fontAlgn="auto" latinLnBrk="0" hangingPunct="1">
              <a:lnSpc>
                <a:spcPct val="100000"/>
              </a:lnSpc>
              <a:spcBef>
                <a:spcPts val="890"/>
              </a:spcBef>
              <a:spcAft>
                <a:spcPts val="0"/>
              </a:spcAft>
              <a:buClrTx/>
              <a:buSzTx/>
              <a:buFont typeface="Wingdings" panose="05000000000000000000" pitchFamily="2" charset="2"/>
              <a:buChar char="Ø"/>
              <a:tabLst>
                <a:tab pos="354965" algn="l"/>
              </a:tabLst>
              <a:defRPr/>
            </a:pPr>
            <a:r>
              <a:rPr kumimoji="0" sz="2000" b="0" i="0" u="none" strike="noStrike" kern="1200" cap="none" spc="-5" normalizeH="0" baseline="0" noProof="0" dirty="0">
                <a:ln>
                  <a:noFill/>
                </a:ln>
                <a:solidFill>
                  <a:srgbClr val="404040"/>
                </a:solidFill>
                <a:effectLst/>
                <a:uLnTx/>
                <a:uFillTx/>
                <a:latin typeface="Trebuchet MS"/>
                <a:ea typeface="+mn-ea"/>
                <a:cs typeface="Trebuchet MS"/>
              </a:rPr>
              <a:t>Homelessness</a:t>
            </a:r>
            <a:endParaRPr kumimoji="0" lang="en-US" sz="2000" b="0" i="0" u="none" strike="noStrike" kern="1200" cap="none" spc="-5" normalizeH="0" baseline="0" noProof="0" dirty="0">
              <a:ln>
                <a:noFill/>
              </a:ln>
              <a:solidFill>
                <a:prstClr val="black"/>
              </a:solidFill>
              <a:effectLst/>
              <a:uLnTx/>
              <a:uFillTx/>
              <a:latin typeface="Trebuchet MS"/>
              <a:ea typeface="+mn-ea"/>
              <a:cs typeface="Trebuchet MS"/>
            </a:endParaRPr>
          </a:p>
          <a:p>
            <a:pPr marL="812800" marR="0" lvl="1" indent="-342900" algn="l" defTabSz="914400" rtl="0" eaLnBrk="1" fontAlgn="auto" latinLnBrk="0" hangingPunct="1">
              <a:lnSpc>
                <a:spcPct val="100000"/>
              </a:lnSpc>
              <a:spcBef>
                <a:spcPts val="890"/>
              </a:spcBef>
              <a:spcAft>
                <a:spcPts val="0"/>
              </a:spcAft>
              <a:buClrTx/>
              <a:buSzTx/>
              <a:buFont typeface="Wingdings" panose="05000000000000000000" pitchFamily="2" charset="2"/>
              <a:buChar char="Ø"/>
              <a:tabLst>
                <a:tab pos="354965" algn="l"/>
              </a:tabLst>
              <a:defRPr/>
            </a:pPr>
            <a:r>
              <a:rPr kumimoji="0" sz="2000" b="0" i="0" u="none" strike="noStrike" kern="1200" cap="none" spc="0" normalizeH="0" baseline="0" noProof="0" dirty="0">
                <a:ln>
                  <a:noFill/>
                </a:ln>
                <a:solidFill>
                  <a:srgbClr val="404040"/>
                </a:solidFill>
                <a:effectLst/>
                <a:uLnTx/>
                <a:uFillTx/>
                <a:latin typeface="Trebuchet MS"/>
                <a:ea typeface="+mn-ea"/>
                <a:cs typeface="Trebuchet MS"/>
              </a:rPr>
              <a:t>ELI,VLI, </a:t>
            </a:r>
            <a:r>
              <a:rPr kumimoji="0" sz="2000" b="0" i="0" u="none" strike="noStrike" kern="1200" cap="none" spc="-5" normalizeH="0" baseline="0" noProof="0" dirty="0">
                <a:ln>
                  <a:noFill/>
                </a:ln>
                <a:solidFill>
                  <a:srgbClr val="404040"/>
                </a:solidFill>
                <a:effectLst/>
                <a:uLnTx/>
                <a:uFillTx/>
                <a:latin typeface="Trebuchet MS"/>
                <a:ea typeface="+mn-ea"/>
                <a:cs typeface="Trebuchet MS"/>
              </a:rPr>
              <a:t>LI Affordable</a:t>
            </a:r>
            <a:r>
              <a:rPr kumimoji="0" sz="2000" b="0" i="0" u="none" strike="noStrike" kern="1200" cap="none" spc="-285" normalizeH="0" baseline="0" noProof="0" dirty="0">
                <a:ln>
                  <a:noFill/>
                </a:ln>
                <a:solidFill>
                  <a:srgbClr val="404040"/>
                </a:solidFill>
                <a:effectLst/>
                <a:uLnTx/>
                <a:uFillTx/>
                <a:latin typeface="Trebuchet MS"/>
                <a:ea typeface="+mn-ea"/>
                <a:cs typeface="Trebuchet MS"/>
              </a:rPr>
              <a:t> </a:t>
            </a:r>
            <a:r>
              <a:rPr kumimoji="0" sz="2000" b="0" i="0" u="none" strike="noStrike" kern="1200" cap="none" spc="-5" normalizeH="0" baseline="0" noProof="0" dirty="0">
                <a:ln>
                  <a:noFill/>
                </a:ln>
                <a:solidFill>
                  <a:srgbClr val="404040"/>
                </a:solidFill>
                <a:effectLst/>
                <a:uLnTx/>
                <a:uFillTx/>
                <a:latin typeface="Trebuchet MS"/>
                <a:ea typeface="+mn-ea"/>
                <a:cs typeface="Trebuchet MS"/>
              </a:rPr>
              <a:t>Housing  </a:t>
            </a:r>
            <a:r>
              <a:rPr kumimoji="0" sz="2000" b="0" i="0" u="none" strike="noStrike" kern="1200" cap="none" spc="-15" normalizeH="0" baseline="0" noProof="0" dirty="0">
                <a:ln>
                  <a:noFill/>
                </a:ln>
                <a:solidFill>
                  <a:srgbClr val="404040"/>
                </a:solidFill>
                <a:effectLst/>
                <a:uLnTx/>
                <a:uFillTx/>
                <a:latin typeface="Trebuchet MS"/>
                <a:ea typeface="+mn-ea"/>
                <a:cs typeface="Trebuchet MS"/>
              </a:rPr>
              <a:t>Production</a:t>
            </a:r>
            <a:endParaRPr kumimoji="0" lang="en-US" sz="2000" b="0" i="0" u="none" strike="noStrike" kern="1200" cap="none" spc="0" normalizeH="0" baseline="0" noProof="0" dirty="0">
              <a:ln>
                <a:noFill/>
              </a:ln>
              <a:solidFill>
                <a:prstClr val="black"/>
              </a:solidFill>
              <a:effectLst/>
              <a:uLnTx/>
              <a:uFillTx/>
              <a:latin typeface="Trebuchet MS"/>
              <a:ea typeface="+mn-ea"/>
              <a:cs typeface="Trebuchet MS"/>
            </a:endParaRPr>
          </a:p>
          <a:p>
            <a:pPr marL="812800" marR="0" lvl="1" indent="-342900" algn="l" defTabSz="914400" rtl="0" eaLnBrk="1" fontAlgn="auto" latinLnBrk="0" hangingPunct="1">
              <a:lnSpc>
                <a:spcPct val="100000"/>
              </a:lnSpc>
              <a:spcBef>
                <a:spcPts val="890"/>
              </a:spcBef>
              <a:spcAft>
                <a:spcPts val="0"/>
              </a:spcAft>
              <a:buClrTx/>
              <a:buSzTx/>
              <a:buFont typeface="Wingdings" panose="05000000000000000000" pitchFamily="2" charset="2"/>
              <a:buChar char="Ø"/>
              <a:tabLst>
                <a:tab pos="354965" algn="l"/>
              </a:tabLst>
              <a:defRPr/>
            </a:pPr>
            <a:r>
              <a:rPr kumimoji="0" sz="2000" b="0" i="0" u="none" strike="noStrike" kern="1200" cap="none" spc="-50" normalizeH="0" baseline="0" noProof="0" dirty="0">
                <a:ln>
                  <a:noFill/>
                </a:ln>
                <a:solidFill>
                  <a:srgbClr val="404040"/>
                </a:solidFill>
                <a:effectLst/>
                <a:uLnTx/>
                <a:uFillTx/>
                <a:latin typeface="Trebuchet MS"/>
                <a:ea typeface="+mn-ea"/>
                <a:cs typeface="Trebuchet MS"/>
              </a:rPr>
              <a:t>Tenant</a:t>
            </a:r>
            <a:r>
              <a:rPr kumimoji="0" sz="2000" b="0" i="0" u="none" strike="noStrike" kern="1200" cap="none" spc="-120" normalizeH="0" baseline="0" noProof="0" dirty="0">
                <a:ln>
                  <a:noFill/>
                </a:ln>
                <a:solidFill>
                  <a:srgbClr val="404040"/>
                </a:solidFill>
                <a:effectLst/>
                <a:uLnTx/>
                <a:uFillTx/>
                <a:latin typeface="Trebuchet MS"/>
                <a:ea typeface="+mn-ea"/>
                <a:cs typeface="Trebuchet MS"/>
              </a:rPr>
              <a:t> </a:t>
            </a:r>
            <a:r>
              <a:rPr kumimoji="0" sz="2000" b="0" i="0" u="none" strike="noStrike" kern="1200" cap="none" spc="-15" normalizeH="0" baseline="0" noProof="0" dirty="0">
                <a:ln>
                  <a:noFill/>
                </a:ln>
                <a:solidFill>
                  <a:srgbClr val="404040"/>
                </a:solidFill>
                <a:effectLst/>
                <a:uLnTx/>
                <a:uFillTx/>
                <a:latin typeface="Trebuchet MS"/>
                <a:ea typeface="+mn-ea"/>
                <a:cs typeface="Trebuchet MS"/>
              </a:rPr>
              <a:t>Protections</a:t>
            </a:r>
            <a:endParaRPr kumimoji="0" lang="en-US" sz="2000" b="0" i="0" u="none" strike="noStrike" kern="1200" cap="none" spc="0" normalizeH="0" baseline="0" noProof="0" dirty="0">
              <a:ln>
                <a:noFill/>
              </a:ln>
              <a:solidFill>
                <a:prstClr val="black"/>
              </a:solidFill>
              <a:effectLst/>
              <a:uLnTx/>
              <a:uFillTx/>
              <a:latin typeface="Trebuchet MS"/>
              <a:ea typeface="+mn-ea"/>
              <a:cs typeface="Trebuchet MS"/>
            </a:endParaRPr>
          </a:p>
          <a:p>
            <a:pPr marL="812800" marR="0" lvl="1" indent="-342900" algn="l" defTabSz="914400" rtl="0" eaLnBrk="1" fontAlgn="auto" latinLnBrk="0" hangingPunct="1">
              <a:lnSpc>
                <a:spcPct val="100000"/>
              </a:lnSpc>
              <a:spcBef>
                <a:spcPts val="890"/>
              </a:spcBef>
              <a:spcAft>
                <a:spcPts val="0"/>
              </a:spcAft>
              <a:buClrTx/>
              <a:buSzTx/>
              <a:buFont typeface="Wingdings" panose="05000000000000000000" pitchFamily="2" charset="2"/>
              <a:buChar char="Ø"/>
              <a:tabLst>
                <a:tab pos="354965" algn="l"/>
              </a:tabLst>
              <a:defRPr/>
            </a:pPr>
            <a:r>
              <a:rPr kumimoji="0" sz="2000" b="0" i="0" u="none" strike="noStrike" kern="1200" cap="none" spc="-5" normalizeH="0" baseline="0" noProof="0" dirty="0">
                <a:ln>
                  <a:noFill/>
                </a:ln>
                <a:solidFill>
                  <a:srgbClr val="404040"/>
                </a:solidFill>
                <a:effectLst/>
                <a:uLnTx/>
                <a:uFillTx/>
                <a:latin typeface="Trebuchet MS"/>
                <a:ea typeface="+mn-ea"/>
                <a:cs typeface="Trebuchet MS"/>
              </a:rPr>
              <a:t>Equitable Land </a:t>
            </a:r>
            <a:r>
              <a:rPr kumimoji="0" sz="2000" b="0" i="0" u="none" strike="noStrike" kern="1200" cap="none" spc="0" normalizeH="0" baseline="0" noProof="0" dirty="0">
                <a:ln>
                  <a:noFill/>
                </a:ln>
                <a:solidFill>
                  <a:srgbClr val="404040"/>
                </a:solidFill>
                <a:effectLst/>
                <a:uLnTx/>
                <a:uFillTx/>
                <a:latin typeface="Trebuchet MS"/>
                <a:ea typeface="+mn-ea"/>
                <a:cs typeface="Trebuchet MS"/>
              </a:rPr>
              <a:t>Use</a:t>
            </a:r>
            <a:r>
              <a:rPr kumimoji="0" sz="2000" b="0" i="0" u="none" strike="noStrike" kern="1200" cap="none" spc="-165" normalizeH="0" baseline="0" noProof="0" dirty="0">
                <a:ln>
                  <a:noFill/>
                </a:ln>
                <a:solidFill>
                  <a:srgbClr val="404040"/>
                </a:solidFill>
                <a:effectLst/>
                <a:uLnTx/>
                <a:uFillTx/>
                <a:latin typeface="Trebuchet MS"/>
                <a:ea typeface="+mn-ea"/>
                <a:cs typeface="Trebuchet MS"/>
              </a:rPr>
              <a:t> </a:t>
            </a:r>
            <a:r>
              <a:rPr kumimoji="0" sz="2000" b="0" i="0" u="none" strike="noStrike" kern="1200" cap="none" spc="-15" normalizeH="0" baseline="0" noProof="0" dirty="0">
                <a:ln>
                  <a:noFill/>
                </a:ln>
                <a:solidFill>
                  <a:srgbClr val="404040"/>
                </a:solidFill>
                <a:effectLst/>
                <a:uLnTx/>
                <a:uFillTx/>
                <a:latin typeface="Trebuchet MS"/>
                <a:ea typeface="+mn-ea"/>
                <a:cs typeface="Trebuchet MS"/>
              </a:rPr>
              <a:t>Policies</a:t>
            </a:r>
            <a:endParaRPr kumimoji="0" lang="en-US" sz="2000" b="0" i="0" u="none" strike="noStrike" kern="1200" cap="none" spc="0" normalizeH="0" baseline="0" noProof="0" dirty="0">
              <a:ln>
                <a:noFill/>
              </a:ln>
              <a:solidFill>
                <a:prstClr val="black"/>
              </a:solidFill>
              <a:effectLst/>
              <a:uLnTx/>
              <a:uFillTx/>
              <a:latin typeface="Trebuchet MS"/>
              <a:ea typeface="+mn-ea"/>
              <a:cs typeface="Trebuchet MS"/>
            </a:endParaRPr>
          </a:p>
          <a:p>
            <a:pPr marL="355600" marR="0" lvl="0" indent="-342900" algn="l" defTabSz="914400" rtl="0" eaLnBrk="1" fontAlgn="auto" latinLnBrk="0" hangingPunct="1">
              <a:lnSpc>
                <a:spcPct val="100000"/>
              </a:lnSpc>
              <a:spcBef>
                <a:spcPts val="890"/>
              </a:spcBef>
              <a:spcAft>
                <a:spcPts val="0"/>
              </a:spcAft>
              <a:buClrTx/>
              <a:buSzTx/>
              <a:buFont typeface="Wingdings" panose="05000000000000000000" pitchFamily="2" charset="2"/>
              <a:buChar char="Ø"/>
              <a:tabLst>
                <a:tab pos="354965" algn="l"/>
              </a:tabLst>
              <a:defRPr/>
            </a:pPr>
            <a:r>
              <a:rPr kumimoji="0" lang="en-US" sz="2000" b="1" i="0" u="none" strike="noStrike" kern="1200" cap="none" spc="-5" normalizeH="0" baseline="0" noProof="0" dirty="0">
                <a:ln>
                  <a:noFill/>
                </a:ln>
                <a:solidFill>
                  <a:srgbClr val="404040"/>
                </a:solidFill>
                <a:effectLst/>
                <a:uLnTx/>
                <a:uFillTx/>
                <a:latin typeface="Trebuchet MS"/>
                <a:ea typeface="+mn-ea"/>
                <a:cs typeface="Trebuchet MS"/>
              </a:rPr>
              <a:t>Organizing</a:t>
            </a:r>
            <a:endParaRPr kumimoji="0" lang="en-US" sz="1600" b="1" i="0" u="none" strike="noStrike" kern="1200" cap="none" spc="340" normalizeH="0" baseline="0" noProof="0" dirty="0">
              <a:ln>
                <a:noFill/>
              </a:ln>
              <a:solidFill>
                <a:srgbClr val="90C226"/>
              </a:solidFill>
              <a:effectLst/>
              <a:uLnTx/>
              <a:uFillTx/>
              <a:latin typeface="Microsoft Sans Serif"/>
              <a:ea typeface="+mn-ea"/>
              <a:cs typeface="Microsoft Sans Serif"/>
            </a:endParaRPr>
          </a:p>
          <a:p>
            <a:pPr marL="812800" marR="0" lvl="1" indent="-342900" algn="l" defTabSz="914400" rtl="0" eaLnBrk="1" fontAlgn="auto" latinLnBrk="0" hangingPunct="1">
              <a:lnSpc>
                <a:spcPct val="100000"/>
              </a:lnSpc>
              <a:spcBef>
                <a:spcPts val="890"/>
              </a:spcBef>
              <a:spcAft>
                <a:spcPts val="0"/>
              </a:spcAft>
              <a:buClrTx/>
              <a:buSzTx/>
              <a:buFont typeface="Wingdings" panose="05000000000000000000" pitchFamily="2" charset="2"/>
              <a:buChar char="Ø"/>
              <a:tabLst>
                <a:tab pos="354965" algn="l"/>
              </a:tabLst>
              <a:defRPr/>
            </a:pPr>
            <a:r>
              <a:rPr kumimoji="0" sz="2000" b="0" i="0" u="none" strike="noStrike" kern="1200" cap="none" spc="-45" normalizeH="0" baseline="0" noProof="0" dirty="0">
                <a:ln>
                  <a:noFill/>
                </a:ln>
                <a:solidFill>
                  <a:srgbClr val="404040"/>
                </a:solidFill>
                <a:effectLst/>
                <a:uLnTx/>
                <a:uFillTx/>
                <a:latin typeface="Trebuchet MS"/>
                <a:ea typeface="+mn-ea"/>
                <a:cs typeface="Trebuchet MS"/>
              </a:rPr>
              <a:t>Tenants</a:t>
            </a:r>
            <a:endParaRPr kumimoji="0" lang="en-US" sz="2000" b="0" i="0" u="none" strike="noStrike" kern="1200" cap="none" spc="-45" normalizeH="0" baseline="0" noProof="0" dirty="0">
              <a:ln>
                <a:noFill/>
              </a:ln>
              <a:solidFill>
                <a:srgbClr val="404040"/>
              </a:solidFill>
              <a:effectLst/>
              <a:uLnTx/>
              <a:uFillTx/>
              <a:latin typeface="Trebuchet MS"/>
              <a:ea typeface="+mn-ea"/>
              <a:cs typeface="Trebuchet MS"/>
            </a:endParaRPr>
          </a:p>
          <a:p>
            <a:pPr marL="812800" marR="0" lvl="1" indent="-342900" algn="l" defTabSz="914400" rtl="0" eaLnBrk="1" fontAlgn="auto" latinLnBrk="0" hangingPunct="1">
              <a:lnSpc>
                <a:spcPct val="100000"/>
              </a:lnSpc>
              <a:spcBef>
                <a:spcPts val="890"/>
              </a:spcBef>
              <a:spcAft>
                <a:spcPts val="0"/>
              </a:spcAft>
              <a:buClrTx/>
              <a:buSzTx/>
              <a:buFont typeface="Wingdings" panose="05000000000000000000" pitchFamily="2" charset="2"/>
              <a:buChar char="Ø"/>
              <a:tabLst>
                <a:tab pos="354965" algn="l"/>
              </a:tabLst>
              <a:defRPr/>
            </a:pPr>
            <a:r>
              <a:rPr kumimoji="0" sz="2000" b="0" i="0" u="none" strike="noStrike" kern="1200" cap="none" spc="-5" normalizeH="0" baseline="0" noProof="0" dirty="0">
                <a:ln>
                  <a:noFill/>
                </a:ln>
                <a:solidFill>
                  <a:srgbClr val="404040"/>
                </a:solidFill>
                <a:effectLst/>
                <a:uLnTx/>
                <a:uFillTx/>
                <a:latin typeface="Trebuchet MS"/>
                <a:ea typeface="+mn-ea"/>
                <a:cs typeface="Trebuchet MS"/>
              </a:rPr>
              <a:t>Community-based Land</a:t>
            </a:r>
            <a:r>
              <a:rPr kumimoji="0" sz="2000" b="0" i="0" u="none" strike="noStrike" kern="1200" cap="none" spc="-160" normalizeH="0" baseline="0" noProof="0" dirty="0">
                <a:ln>
                  <a:noFill/>
                </a:ln>
                <a:solidFill>
                  <a:srgbClr val="404040"/>
                </a:solidFill>
                <a:effectLst/>
                <a:uLnTx/>
                <a:uFillTx/>
                <a:latin typeface="Trebuchet MS"/>
                <a:ea typeface="+mn-ea"/>
                <a:cs typeface="Trebuchet MS"/>
              </a:rPr>
              <a:t> </a:t>
            </a:r>
            <a:r>
              <a:rPr kumimoji="0" sz="2000" b="0" i="0" u="none" strike="noStrike" kern="1200" cap="none" spc="0" normalizeH="0" baseline="0" noProof="0" dirty="0">
                <a:ln>
                  <a:noFill/>
                </a:ln>
                <a:solidFill>
                  <a:srgbClr val="404040"/>
                </a:solidFill>
                <a:effectLst/>
                <a:uLnTx/>
                <a:uFillTx/>
                <a:latin typeface="Trebuchet MS"/>
                <a:ea typeface="+mn-ea"/>
                <a:cs typeface="Trebuchet MS"/>
              </a:rPr>
              <a:t>Use  </a:t>
            </a:r>
            <a:r>
              <a:rPr kumimoji="0" sz="2000" b="0" i="0" u="none" strike="noStrike" kern="1200" cap="none" spc="-10" normalizeH="0" baseline="0" noProof="0" dirty="0">
                <a:ln>
                  <a:noFill/>
                </a:ln>
                <a:solidFill>
                  <a:srgbClr val="404040"/>
                </a:solidFill>
                <a:effectLst/>
                <a:uLnTx/>
                <a:uFillTx/>
                <a:latin typeface="Trebuchet MS"/>
                <a:ea typeface="+mn-ea"/>
                <a:cs typeface="Trebuchet MS"/>
              </a:rPr>
              <a:t>Planning</a:t>
            </a:r>
            <a:endParaRPr kumimoji="0" sz="2000" b="0" i="0" u="none" strike="noStrike" kern="1200" cap="none" spc="0" normalizeH="0" baseline="0" noProof="0" dirty="0">
              <a:ln>
                <a:noFill/>
              </a:ln>
              <a:solidFill>
                <a:prstClr val="black"/>
              </a:solidFill>
              <a:effectLst/>
              <a:uLnTx/>
              <a:uFillTx/>
              <a:latin typeface="Trebuchet MS"/>
              <a:ea typeface="+mn-ea"/>
              <a:cs typeface="Trebuchet MS"/>
            </a:endParaRPr>
          </a:p>
          <a:p>
            <a:pPr marL="355600" marR="0" lvl="0" indent="-342900" algn="l" defTabSz="914400" rtl="0" eaLnBrk="1" fontAlgn="auto" latinLnBrk="0" hangingPunct="1">
              <a:lnSpc>
                <a:spcPct val="100000"/>
              </a:lnSpc>
              <a:spcBef>
                <a:spcPts val="775"/>
              </a:spcBef>
              <a:spcAft>
                <a:spcPts val="0"/>
              </a:spcAft>
              <a:buClrTx/>
              <a:buSzTx/>
              <a:buFont typeface="Wingdings" panose="05000000000000000000" pitchFamily="2" charset="2"/>
              <a:buChar char="Ø"/>
              <a:tabLst>
                <a:tab pos="354965" algn="l"/>
              </a:tabLst>
              <a:defRPr/>
            </a:pPr>
            <a:r>
              <a:rPr kumimoji="0" sz="2000" b="1" i="0" u="none" strike="noStrike" kern="1200" cap="none" spc="-5" normalizeH="0" baseline="0" noProof="0" dirty="0">
                <a:ln>
                  <a:noFill/>
                </a:ln>
                <a:solidFill>
                  <a:srgbClr val="404040"/>
                </a:solidFill>
                <a:effectLst/>
                <a:uLnTx/>
                <a:uFillTx/>
                <a:latin typeface="Trebuchet MS"/>
                <a:ea typeface="+mn-ea"/>
                <a:cs typeface="Trebuchet MS"/>
              </a:rPr>
              <a:t>Mobilizing</a:t>
            </a:r>
            <a:endParaRPr kumimoji="0" lang="en-US" sz="2000" b="1" i="0" u="none" strike="noStrike" kern="1200" cap="none" spc="0" normalizeH="0" baseline="0" noProof="0" dirty="0">
              <a:ln>
                <a:noFill/>
              </a:ln>
              <a:solidFill>
                <a:prstClr val="black"/>
              </a:solidFill>
              <a:effectLst/>
              <a:uLnTx/>
              <a:uFillTx/>
              <a:latin typeface="Trebuchet MS"/>
              <a:ea typeface="+mn-ea"/>
              <a:cs typeface="Trebuchet MS"/>
            </a:endParaRPr>
          </a:p>
          <a:p>
            <a:pPr marL="812800" marR="0" lvl="1" indent="-342900" algn="l" defTabSz="914400" rtl="0" eaLnBrk="1" fontAlgn="auto" latinLnBrk="0" hangingPunct="1">
              <a:lnSpc>
                <a:spcPct val="100000"/>
              </a:lnSpc>
              <a:spcBef>
                <a:spcPts val="775"/>
              </a:spcBef>
              <a:spcAft>
                <a:spcPts val="0"/>
              </a:spcAft>
              <a:buClrTx/>
              <a:buSzTx/>
              <a:buFont typeface="Wingdings" panose="05000000000000000000" pitchFamily="2" charset="2"/>
              <a:buChar char="Ø"/>
              <a:tabLst>
                <a:tab pos="354965" algn="l"/>
              </a:tabLst>
              <a:defRPr/>
            </a:pPr>
            <a:r>
              <a:rPr kumimoji="0" sz="2000" b="0" i="0" u="none" strike="noStrike" kern="1200" cap="none" spc="-55" normalizeH="0" baseline="0" noProof="0" dirty="0">
                <a:ln>
                  <a:noFill/>
                </a:ln>
                <a:solidFill>
                  <a:srgbClr val="404040"/>
                </a:solidFill>
                <a:effectLst/>
                <a:uLnTx/>
                <a:uFillTx/>
                <a:latin typeface="Trebuchet MS"/>
                <a:ea typeface="+mn-ea"/>
                <a:cs typeface="Trebuchet MS"/>
              </a:rPr>
              <a:t>Young </a:t>
            </a:r>
            <a:r>
              <a:rPr kumimoji="0" sz="2000" b="0" i="0" u="none" strike="noStrike" kern="1200" cap="none" spc="-25" normalizeH="0" baseline="0" noProof="0" dirty="0">
                <a:ln>
                  <a:noFill/>
                </a:ln>
                <a:solidFill>
                  <a:srgbClr val="404040"/>
                </a:solidFill>
                <a:effectLst/>
                <a:uLnTx/>
                <a:uFillTx/>
                <a:latin typeface="Trebuchet MS"/>
                <a:ea typeface="+mn-ea"/>
                <a:cs typeface="Trebuchet MS"/>
              </a:rPr>
              <a:t>Voters </a:t>
            </a:r>
            <a:r>
              <a:rPr kumimoji="0" sz="2000" b="0" i="0" u="none" strike="noStrike" kern="1200" cap="none" spc="0" normalizeH="0" baseline="0" noProof="0" dirty="0">
                <a:ln>
                  <a:noFill/>
                </a:ln>
                <a:solidFill>
                  <a:srgbClr val="404040"/>
                </a:solidFill>
                <a:effectLst/>
                <a:uLnTx/>
                <a:uFillTx/>
                <a:latin typeface="Trebuchet MS"/>
                <a:ea typeface="+mn-ea"/>
                <a:cs typeface="Trebuchet MS"/>
              </a:rPr>
              <a:t>&amp; </a:t>
            </a:r>
            <a:r>
              <a:rPr kumimoji="0" sz="2000" b="0" i="0" u="none" strike="noStrike" kern="1200" cap="none" spc="-50" normalizeH="0" baseline="0" noProof="0" dirty="0">
                <a:ln>
                  <a:noFill/>
                </a:ln>
                <a:solidFill>
                  <a:srgbClr val="404040"/>
                </a:solidFill>
                <a:effectLst/>
                <a:uLnTx/>
                <a:uFillTx/>
                <a:latin typeface="Trebuchet MS"/>
                <a:ea typeface="+mn-ea"/>
                <a:cs typeface="Trebuchet MS"/>
              </a:rPr>
              <a:t>Tenant</a:t>
            </a:r>
            <a:r>
              <a:rPr kumimoji="0" sz="2000" b="0" i="0" u="none" strike="noStrike" kern="1200" cap="none" spc="-130" normalizeH="0" baseline="0" noProof="0" dirty="0">
                <a:ln>
                  <a:noFill/>
                </a:ln>
                <a:solidFill>
                  <a:srgbClr val="404040"/>
                </a:solidFill>
                <a:effectLst/>
                <a:uLnTx/>
                <a:uFillTx/>
                <a:latin typeface="Trebuchet MS"/>
                <a:ea typeface="+mn-ea"/>
                <a:cs typeface="Trebuchet MS"/>
              </a:rPr>
              <a:t> </a:t>
            </a:r>
            <a:r>
              <a:rPr kumimoji="0" sz="2000" b="0" i="0" u="none" strike="noStrike" kern="1200" cap="none" spc="-25" normalizeH="0" baseline="0" noProof="0" dirty="0">
                <a:ln>
                  <a:noFill/>
                </a:ln>
                <a:solidFill>
                  <a:srgbClr val="404040"/>
                </a:solidFill>
                <a:effectLst/>
                <a:uLnTx/>
                <a:uFillTx/>
                <a:latin typeface="Trebuchet MS"/>
                <a:ea typeface="+mn-ea"/>
                <a:cs typeface="Trebuchet MS"/>
              </a:rPr>
              <a:t>Voters</a:t>
            </a:r>
            <a:endParaRPr kumimoji="0" lang="en-US" sz="2000" b="0" i="0" u="none" strike="noStrike" kern="1200" cap="none" spc="0" normalizeH="0" baseline="0" noProof="0" dirty="0">
              <a:ln>
                <a:noFill/>
              </a:ln>
              <a:solidFill>
                <a:prstClr val="black"/>
              </a:solidFill>
              <a:effectLst/>
              <a:uLnTx/>
              <a:uFillTx/>
              <a:latin typeface="Trebuchet MS"/>
              <a:ea typeface="+mn-ea"/>
              <a:cs typeface="Trebuchet MS"/>
            </a:endParaRPr>
          </a:p>
          <a:p>
            <a:pPr marL="812800" marR="0" lvl="1" indent="-342900" algn="l" defTabSz="914400" rtl="0" eaLnBrk="1" fontAlgn="auto" latinLnBrk="0" hangingPunct="1">
              <a:lnSpc>
                <a:spcPct val="100000"/>
              </a:lnSpc>
              <a:spcBef>
                <a:spcPts val="775"/>
              </a:spcBef>
              <a:spcAft>
                <a:spcPts val="0"/>
              </a:spcAft>
              <a:buClrTx/>
              <a:buSzTx/>
              <a:buFont typeface="Wingdings" panose="05000000000000000000" pitchFamily="2" charset="2"/>
              <a:buChar char="Ø"/>
              <a:tabLst>
                <a:tab pos="354965" algn="l"/>
              </a:tabLst>
              <a:defRPr/>
            </a:pPr>
            <a:r>
              <a:rPr kumimoji="0" sz="2000" b="0" i="0" u="none" strike="noStrike" kern="1200" cap="none" spc="-5" normalizeH="0" baseline="0" noProof="0" dirty="0">
                <a:ln>
                  <a:noFill/>
                </a:ln>
                <a:solidFill>
                  <a:srgbClr val="404040"/>
                </a:solidFill>
                <a:effectLst/>
                <a:uLnTx/>
                <a:uFillTx/>
                <a:latin typeface="Trebuchet MS"/>
                <a:ea typeface="+mn-ea"/>
                <a:cs typeface="Trebuchet MS"/>
              </a:rPr>
              <a:t>Rallies </a:t>
            </a:r>
            <a:r>
              <a:rPr kumimoji="0" sz="2000" b="0" i="0" u="none" strike="noStrike" kern="1200" cap="none" spc="0" normalizeH="0" baseline="0" noProof="0" dirty="0">
                <a:ln>
                  <a:noFill/>
                </a:ln>
                <a:solidFill>
                  <a:srgbClr val="404040"/>
                </a:solidFill>
                <a:effectLst/>
                <a:uLnTx/>
                <a:uFillTx/>
                <a:latin typeface="Trebuchet MS"/>
                <a:ea typeface="+mn-ea"/>
                <a:cs typeface="Trebuchet MS"/>
              </a:rPr>
              <a:t>&amp; </a:t>
            </a:r>
            <a:r>
              <a:rPr kumimoji="0" sz="2000" b="0" i="0" u="none" strike="noStrike" kern="1200" cap="none" spc="-15" normalizeH="0" baseline="0" noProof="0" dirty="0">
                <a:ln>
                  <a:noFill/>
                </a:ln>
                <a:solidFill>
                  <a:srgbClr val="404040"/>
                </a:solidFill>
                <a:effectLst/>
                <a:uLnTx/>
                <a:uFillTx/>
                <a:latin typeface="Trebuchet MS"/>
                <a:ea typeface="+mn-ea"/>
                <a:cs typeface="Trebuchet MS"/>
              </a:rPr>
              <a:t>Political</a:t>
            </a:r>
            <a:r>
              <a:rPr kumimoji="0" sz="2000" b="0" i="0" u="none" strike="noStrike" kern="1200" cap="none" spc="-245" normalizeH="0" baseline="0" noProof="0" dirty="0">
                <a:ln>
                  <a:noFill/>
                </a:ln>
                <a:solidFill>
                  <a:srgbClr val="404040"/>
                </a:solidFill>
                <a:effectLst/>
                <a:uLnTx/>
                <a:uFillTx/>
                <a:latin typeface="Trebuchet MS"/>
                <a:ea typeface="+mn-ea"/>
                <a:cs typeface="Trebuchet MS"/>
              </a:rPr>
              <a:t> </a:t>
            </a:r>
            <a:r>
              <a:rPr kumimoji="0" sz="2000" b="0" i="0" u="none" strike="noStrike" kern="1200" cap="none" spc="-5" normalizeH="0" baseline="0" noProof="0" dirty="0">
                <a:ln>
                  <a:noFill/>
                </a:ln>
                <a:solidFill>
                  <a:srgbClr val="404040"/>
                </a:solidFill>
                <a:effectLst/>
                <a:uLnTx/>
                <a:uFillTx/>
                <a:latin typeface="Trebuchet MS"/>
                <a:ea typeface="+mn-ea"/>
                <a:cs typeface="Trebuchet MS"/>
              </a:rPr>
              <a:t>Action</a:t>
            </a:r>
            <a:endParaRPr kumimoji="0" sz="2000" b="0"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 name="object 4"/>
          <p:cNvSpPr/>
          <p:nvPr/>
        </p:nvSpPr>
        <p:spPr>
          <a:xfrm>
            <a:off x="5236464" y="1929383"/>
            <a:ext cx="6848856" cy="378561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6073" y="444500"/>
            <a:ext cx="4585335" cy="574040"/>
          </a:xfrm>
          <a:prstGeom prst="rect">
            <a:avLst/>
          </a:prstGeom>
        </p:spPr>
        <p:txBody>
          <a:bodyPr vert="horz" wrap="square" lIns="0" tIns="12700" rIns="0" bIns="0" rtlCol="0">
            <a:spAutoFit/>
          </a:bodyPr>
          <a:lstStyle/>
          <a:p>
            <a:pPr marL="12700">
              <a:lnSpc>
                <a:spcPct val="100000"/>
              </a:lnSpc>
              <a:spcBef>
                <a:spcPts val="100"/>
              </a:spcBef>
            </a:pPr>
            <a:r>
              <a:rPr sz="3600" spc="-5" dirty="0"/>
              <a:t>Elevating </a:t>
            </a:r>
            <a:r>
              <a:rPr sz="3600" spc="-90" dirty="0"/>
              <a:t>Youth</a:t>
            </a:r>
            <a:r>
              <a:rPr sz="3600" spc="-135" dirty="0"/>
              <a:t> </a:t>
            </a:r>
            <a:r>
              <a:rPr sz="3600" spc="-40" dirty="0"/>
              <a:t>Voices</a:t>
            </a:r>
            <a:endParaRPr sz="3600"/>
          </a:p>
        </p:txBody>
      </p:sp>
      <p:sp>
        <p:nvSpPr>
          <p:cNvPr id="3" name="object 3"/>
          <p:cNvSpPr txBox="1"/>
          <p:nvPr/>
        </p:nvSpPr>
        <p:spPr>
          <a:xfrm>
            <a:off x="753201" y="1292859"/>
            <a:ext cx="3416935" cy="2119630"/>
          </a:xfrm>
          <a:prstGeom prst="rect">
            <a:avLst/>
          </a:prstGeom>
        </p:spPr>
        <p:txBody>
          <a:bodyPr vert="horz" wrap="square" lIns="0" tIns="143510" rIns="0" bIns="0" rtlCol="0">
            <a:spAutoFit/>
          </a:bodyPr>
          <a:lstStyle/>
          <a:p>
            <a:pPr marL="469900" marR="0" lvl="0" indent="-457200" algn="l" defTabSz="914400" rtl="0" eaLnBrk="1" fontAlgn="auto" latinLnBrk="0" hangingPunct="1">
              <a:lnSpc>
                <a:spcPct val="100000"/>
              </a:lnSpc>
              <a:spcBef>
                <a:spcPts val="1130"/>
              </a:spcBef>
              <a:spcAft>
                <a:spcPts val="0"/>
              </a:spcAft>
              <a:buClrTx/>
              <a:buSzTx/>
              <a:buFont typeface="Wingdings" panose="05000000000000000000" pitchFamily="2" charset="2"/>
              <a:buChar char="Ø"/>
              <a:tabLst/>
              <a:defRPr/>
            </a:pPr>
            <a:r>
              <a:rPr kumimoji="0" sz="2800" b="0" i="0" u="none" strike="noStrike" kern="1200" cap="none" spc="-10" normalizeH="0" baseline="0" noProof="0" dirty="0">
                <a:ln>
                  <a:noFill/>
                </a:ln>
                <a:solidFill>
                  <a:srgbClr val="404040"/>
                </a:solidFill>
                <a:effectLst/>
                <a:uLnTx/>
                <a:uFillTx/>
                <a:latin typeface="Trebuchet MS"/>
                <a:ea typeface="+mn-ea"/>
                <a:cs typeface="Trebuchet MS"/>
              </a:rPr>
              <a:t>Low </a:t>
            </a:r>
            <a:r>
              <a:rPr kumimoji="0" sz="2800" b="0" i="0" u="none" strike="noStrike" kern="1200" cap="none" spc="-5" normalizeH="0" baseline="0" noProof="0" dirty="0">
                <a:ln>
                  <a:noFill/>
                </a:ln>
                <a:solidFill>
                  <a:srgbClr val="404040"/>
                </a:solidFill>
                <a:effectLst/>
                <a:uLnTx/>
                <a:uFillTx/>
                <a:latin typeface="Trebuchet MS"/>
                <a:ea typeface="+mn-ea"/>
                <a:cs typeface="Trebuchet MS"/>
              </a:rPr>
              <a:t>income</a:t>
            </a:r>
            <a:r>
              <a:rPr kumimoji="0" sz="2800" b="0" i="0" u="none" strike="noStrike" kern="1200" cap="none" spc="-580" normalizeH="0" baseline="0" noProof="0" dirty="0">
                <a:ln>
                  <a:noFill/>
                </a:ln>
                <a:solidFill>
                  <a:srgbClr val="404040"/>
                </a:solidFill>
                <a:effectLst/>
                <a:uLnTx/>
                <a:uFillTx/>
                <a:latin typeface="Trebuchet MS"/>
                <a:ea typeface="+mn-ea"/>
                <a:cs typeface="Trebuchet MS"/>
              </a:rPr>
              <a:t> </a:t>
            </a:r>
            <a:r>
              <a:rPr kumimoji="0" sz="2800" b="0" i="0" u="none" strike="noStrike" kern="1200" cap="none" spc="-5" normalizeH="0" baseline="0" noProof="0" dirty="0">
                <a:ln>
                  <a:noFill/>
                </a:ln>
                <a:solidFill>
                  <a:srgbClr val="404040"/>
                </a:solidFill>
                <a:effectLst/>
                <a:uLnTx/>
                <a:uFillTx/>
                <a:latin typeface="Trebuchet MS"/>
                <a:ea typeface="+mn-ea"/>
                <a:cs typeface="Trebuchet MS"/>
              </a:rPr>
              <a:t>youth</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355600" marR="0" lvl="0" indent="-342900" algn="l" defTabSz="914400" rtl="0" eaLnBrk="1" fontAlgn="auto" latinLnBrk="0" hangingPunct="1">
              <a:lnSpc>
                <a:spcPct val="100000"/>
              </a:lnSpc>
              <a:spcBef>
                <a:spcPts val="1035"/>
              </a:spcBef>
              <a:spcAft>
                <a:spcPts val="0"/>
              </a:spcAft>
              <a:buClrTx/>
              <a:buSzTx/>
              <a:buFont typeface="Wingdings" panose="05000000000000000000" pitchFamily="2" charset="2"/>
              <a:buChar char="Ø"/>
              <a:tabLst/>
              <a:defRPr/>
            </a:pPr>
            <a:r>
              <a:rPr kumimoji="0" sz="2800" b="0" i="0" u="none" strike="noStrike" kern="1200" cap="none" spc="-70" normalizeH="0" baseline="0" noProof="0" dirty="0">
                <a:ln>
                  <a:noFill/>
                </a:ln>
                <a:solidFill>
                  <a:srgbClr val="404040"/>
                </a:solidFill>
                <a:effectLst/>
                <a:uLnTx/>
                <a:uFillTx/>
                <a:latin typeface="Trebuchet MS"/>
                <a:ea typeface="+mn-ea"/>
                <a:cs typeface="Trebuchet MS"/>
              </a:rPr>
              <a:t>Youth </a:t>
            </a:r>
            <a:r>
              <a:rPr kumimoji="0" sz="2800" b="0" i="0" u="none" strike="noStrike" kern="1200" cap="none" spc="-5" normalizeH="0" baseline="0" noProof="0" dirty="0">
                <a:ln>
                  <a:noFill/>
                </a:ln>
                <a:solidFill>
                  <a:srgbClr val="404040"/>
                </a:solidFill>
                <a:effectLst/>
                <a:uLnTx/>
                <a:uFillTx/>
                <a:latin typeface="Trebuchet MS"/>
                <a:ea typeface="+mn-ea"/>
                <a:cs typeface="Trebuchet MS"/>
              </a:rPr>
              <a:t>of</a:t>
            </a:r>
            <a:r>
              <a:rPr kumimoji="0" sz="2800" b="0" i="0" u="none" strike="noStrike" kern="1200" cap="none" spc="-495" normalizeH="0" baseline="0" noProof="0" dirty="0">
                <a:ln>
                  <a:noFill/>
                </a:ln>
                <a:solidFill>
                  <a:srgbClr val="404040"/>
                </a:solidFill>
                <a:effectLst/>
                <a:uLnTx/>
                <a:uFillTx/>
                <a:latin typeface="Trebuchet MS"/>
                <a:ea typeface="+mn-ea"/>
                <a:cs typeface="Trebuchet MS"/>
              </a:rPr>
              <a:t> </a:t>
            </a:r>
            <a:r>
              <a:rPr kumimoji="0" sz="2800" b="0" i="0" u="none" strike="noStrike" kern="1200" cap="none" spc="-5" normalizeH="0" baseline="0" noProof="0" dirty="0">
                <a:ln>
                  <a:noFill/>
                </a:ln>
                <a:solidFill>
                  <a:srgbClr val="404040"/>
                </a:solidFill>
                <a:effectLst/>
                <a:uLnTx/>
                <a:uFillTx/>
                <a:latin typeface="Trebuchet MS"/>
                <a:ea typeface="+mn-ea"/>
                <a:cs typeface="Trebuchet MS"/>
              </a:rPr>
              <a:t>color</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469265" marR="5080" lvl="0" indent="-457200" algn="l" defTabSz="914400" rtl="0" eaLnBrk="1" fontAlgn="auto" latinLnBrk="0" hangingPunct="1">
              <a:lnSpc>
                <a:spcPct val="101400"/>
              </a:lnSpc>
              <a:spcBef>
                <a:spcPts val="885"/>
              </a:spcBef>
              <a:spcAft>
                <a:spcPts val="0"/>
              </a:spcAft>
              <a:buClrTx/>
              <a:buSzTx/>
              <a:buFont typeface="Wingdings" panose="05000000000000000000" pitchFamily="2" charset="2"/>
              <a:buChar char="Ø"/>
              <a:tabLst/>
              <a:defRPr/>
            </a:pPr>
            <a:r>
              <a:rPr kumimoji="0" sz="2800" b="0" i="0" u="none" strike="noStrike" kern="1200" cap="none" spc="-70" normalizeH="0" baseline="0" noProof="0" dirty="0">
                <a:ln>
                  <a:noFill/>
                </a:ln>
                <a:solidFill>
                  <a:srgbClr val="404040"/>
                </a:solidFill>
                <a:effectLst/>
                <a:uLnTx/>
                <a:uFillTx/>
                <a:latin typeface="Trebuchet MS"/>
                <a:ea typeface="+mn-ea"/>
                <a:cs typeface="Trebuchet MS"/>
              </a:rPr>
              <a:t>Youth </a:t>
            </a:r>
            <a:r>
              <a:rPr kumimoji="0" sz="2800" b="0" i="0" u="none" strike="noStrike" kern="1200" cap="none" spc="-5" normalizeH="0" baseline="0" noProof="0" dirty="0">
                <a:ln>
                  <a:noFill/>
                </a:ln>
                <a:solidFill>
                  <a:srgbClr val="404040"/>
                </a:solidFill>
                <a:effectLst/>
                <a:uLnTx/>
                <a:uFillTx/>
                <a:latin typeface="Trebuchet MS"/>
                <a:ea typeface="+mn-ea"/>
                <a:cs typeface="Trebuchet MS"/>
              </a:rPr>
              <a:t>of</a:t>
            </a:r>
            <a:r>
              <a:rPr kumimoji="0" sz="2800" b="0" i="0" u="none" strike="noStrike" kern="1200" cap="none" spc="-520" normalizeH="0" baseline="0" noProof="0" dirty="0">
                <a:ln>
                  <a:noFill/>
                </a:ln>
                <a:solidFill>
                  <a:srgbClr val="404040"/>
                </a:solidFill>
                <a:effectLst/>
                <a:uLnTx/>
                <a:uFillTx/>
                <a:latin typeface="Trebuchet MS"/>
                <a:ea typeface="+mn-ea"/>
                <a:cs typeface="Trebuchet MS"/>
              </a:rPr>
              <a:t> </a:t>
            </a:r>
            <a:r>
              <a:rPr kumimoji="0" sz="2800" b="0" i="0" u="none" strike="noStrike" kern="1200" cap="none" spc="-5" normalizeH="0" baseline="0" noProof="0" dirty="0">
                <a:ln>
                  <a:noFill/>
                </a:ln>
                <a:solidFill>
                  <a:srgbClr val="404040"/>
                </a:solidFill>
                <a:effectLst/>
                <a:uLnTx/>
                <a:uFillTx/>
                <a:latin typeface="Trebuchet MS"/>
                <a:ea typeface="+mn-ea"/>
                <a:cs typeface="Trebuchet MS"/>
              </a:rPr>
              <a:t>immigrant  backgrounds</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 name="object 4"/>
          <p:cNvSpPr/>
          <p:nvPr/>
        </p:nvSpPr>
        <p:spPr>
          <a:xfrm>
            <a:off x="6789050" y="229174"/>
            <a:ext cx="4776416" cy="355542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784847" y="3724655"/>
            <a:ext cx="5041392" cy="311505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964267" y="3656534"/>
            <a:ext cx="4821910" cy="320146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6073" y="630428"/>
            <a:ext cx="2592070" cy="574040"/>
          </a:xfrm>
          <a:prstGeom prst="rect">
            <a:avLst/>
          </a:prstGeom>
        </p:spPr>
        <p:txBody>
          <a:bodyPr vert="horz" wrap="square" lIns="0" tIns="12700" rIns="0" bIns="0" rtlCol="0">
            <a:spAutoFit/>
          </a:bodyPr>
          <a:lstStyle/>
          <a:p>
            <a:pPr marL="12700">
              <a:lnSpc>
                <a:spcPct val="100000"/>
              </a:lnSpc>
              <a:spcBef>
                <a:spcPts val="100"/>
              </a:spcBef>
            </a:pPr>
            <a:r>
              <a:rPr sz="3600" spc="-5" dirty="0"/>
              <a:t>Our</a:t>
            </a:r>
            <a:r>
              <a:rPr sz="3600" spc="-50" dirty="0"/>
              <a:t> </a:t>
            </a:r>
            <a:r>
              <a:rPr sz="3600" spc="-30" dirty="0"/>
              <a:t>Partners</a:t>
            </a:r>
            <a:endParaRPr sz="3600"/>
          </a:p>
        </p:txBody>
      </p:sp>
      <p:sp>
        <p:nvSpPr>
          <p:cNvPr id="3" name="object 3"/>
          <p:cNvSpPr txBox="1"/>
          <p:nvPr/>
        </p:nvSpPr>
        <p:spPr>
          <a:xfrm>
            <a:off x="756073" y="2058923"/>
            <a:ext cx="4379595" cy="3654847"/>
          </a:xfrm>
          <a:prstGeom prst="rect">
            <a:avLst/>
          </a:prstGeom>
        </p:spPr>
        <p:txBody>
          <a:bodyPr vert="horz" wrap="square" lIns="0" tIns="134620" rIns="0" bIns="0" rtlCol="0">
            <a:spAutoFit/>
          </a:bodyPr>
          <a:lstStyle/>
          <a:p>
            <a:pPr marL="469900" marR="0" lvl="0" indent="-457200" algn="l" defTabSz="914400" rtl="0" eaLnBrk="1" fontAlgn="auto" latinLnBrk="0" hangingPunct="1">
              <a:lnSpc>
                <a:spcPct val="100000"/>
              </a:lnSpc>
              <a:spcBef>
                <a:spcPts val="1060"/>
              </a:spcBef>
              <a:spcAft>
                <a:spcPts val="0"/>
              </a:spcAft>
              <a:buClrTx/>
              <a:buSzTx/>
              <a:buFont typeface="Wingdings" panose="05000000000000000000" pitchFamily="2" charset="2"/>
              <a:buChar char="Ø"/>
              <a:tabLst/>
              <a:defRPr/>
            </a:pPr>
            <a:r>
              <a:rPr kumimoji="0" sz="3200" b="0" i="0" u="none" strike="noStrike" kern="1200" cap="none" spc="-20" normalizeH="0" baseline="0" noProof="0" dirty="0">
                <a:ln>
                  <a:noFill/>
                </a:ln>
                <a:solidFill>
                  <a:srgbClr val="404040"/>
                </a:solidFill>
                <a:effectLst/>
                <a:uLnTx/>
                <a:uFillTx/>
                <a:latin typeface="Trebuchet MS"/>
                <a:ea typeface="+mn-ea"/>
                <a:cs typeface="Trebuchet MS"/>
              </a:rPr>
              <a:t>Renters</a:t>
            </a:r>
            <a:endParaRPr kumimoji="0" lang="en-US" sz="3200" b="0" i="0" u="none" strike="noStrike" kern="1200" cap="none" spc="0" normalizeH="0" baseline="0" noProof="0" dirty="0">
              <a:ln>
                <a:noFill/>
              </a:ln>
              <a:solidFill>
                <a:prstClr val="black"/>
              </a:solidFill>
              <a:effectLst/>
              <a:uLnTx/>
              <a:uFillTx/>
              <a:latin typeface="Trebuchet MS"/>
              <a:ea typeface="+mn-ea"/>
              <a:cs typeface="Trebuchet MS"/>
            </a:endParaRPr>
          </a:p>
          <a:p>
            <a:pPr marL="469900" marR="0" lvl="0" indent="-457200" algn="l" defTabSz="914400" rtl="0" eaLnBrk="1" fontAlgn="auto" latinLnBrk="0" hangingPunct="1">
              <a:lnSpc>
                <a:spcPct val="100000"/>
              </a:lnSpc>
              <a:spcBef>
                <a:spcPts val="1060"/>
              </a:spcBef>
              <a:spcAft>
                <a:spcPts val="0"/>
              </a:spcAft>
              <a:buClrTx/>
              <a:buSzTx/>
              <a:buFont typeface="Wingdings" panose="05000000000000000000" pitchFamily="2" charset="2"/>
              <a:buChar char="Ø"/>
              <a:tabLst/>
              <a:defRPr/>
            </a:pPr>
            <a:r>
              <a:rPr kumimoji="0" sz="3200" b="0" i="0" u="none" strike="noStrike" kern="1200" cap="none" spc="0" normalizeH="0" baseline="0" noProof="0" dirty="0">
                <a:ln>
                  <a:noFill/>
                </a:ln>
                <a:solidFill>
                  <a:srgbClr val="404040"/>
                </a:solidFill>
                <a:effectLst/>
                <a:uLnTx/>
                <a:uFillTx/>
                <a:latin typeface="Trebuchet MS"/>
                <a:ea typeface="+mn-ea"/>
                <a:cs typeface="Trebuchet MS"/>
              </a:rPr>
              <a:t>Long-time residents</a:t>
            </a:r>
            <a:endParaRPr kumimoji="0" lang="en-US" sz="3200" b="0" i="0" u="none" strike="noStrike" kern="1200" cap="none" spc="0" normalizeH="0" baseline="0" noProof="0" dirty="0">
              <a:ln>
                <a:noFill/>
              </a:ln>
              <a:solidFill>
                <a:prstClr val="black"/>
              </a:solidFill>
              <a:effectLst/>
              <a:uLnTx/>
              <a:uFillTx/>
              <a:latin typeface="Trebuchet MS"/>
              <a:ea typeface="+mn-ea"/>
              <a:cs typeface="Trebuchet MS"/>
            </a:endParaRPr>
          </a:p>
          <a:p>
            <a:pPr marL="469900" marR="0" lvl="0" indent="-457200" algn="l" defTabSz="914400" rtl="0" eaLnBrk="1" fontAlgn="auto" latinLnBrk="0" hangingPunct="1">
              <a:lnSpc>
                <a:spcPct val="100000"/>
              </a:lnSpc>
              <a:spcBef>
                <a:spcPts val="1060"/>
              </a:spcBef>
              <a:spcAft>
                <a:spcPts val="0"/>
              </a:spcAft>
              <a:buClrTx/>
              <a:buSzTx/>
              <a:buFont typeface="Wingdings" panose="05000000000000000000" pitchFamily="2" charset="2"/>
              <a:buChar char="Ø"/>
              <a:tabLst/>
              <a:defRPr/>
            </a:pPr>
            <a:r>
              <a:rPr kumimoji="0" sz="3200" b="0" i="0" u="none" strike="noStrike" kern="1200" cap="none" spc="-5" normalizeH="0" baseline="0" noProof="0" dirty="0">
                <a:ln>
                  <a:noFill/>
                </a:ln>
                <a:solidFill>
                  <a:srgbClr val="404040"/>
                </a:solidFill>
                <a:effectLst/>
                <a:uLnTx/>
                <a:uFillTx/>
                <a:latin typeface="Trebuchet MS"/>
                <a:ea typeface="+mn-ea"/>
                <a:cs typeface="Trebuchet MS"/>
              </a:rPr>
              <a:t>Housing Lawyers</a:t>
            </a:r>
            <a:endParaRPr kumimoji="0" lang="en-US" sz="3200" b="0" i="0" u="none" strike="noStrike" kern="1200" cap="none" spc="-5" normalizeH="0" baseline="0" noProof="0" dirty="0">
              <a:ln>
                <a:noFill/>
              </a:ln>
              <a:solidFill>
                <a:prstClr val="black"/>
              </a:solidFill>
              <a:effectLst/>
              <a:uLnTx/>
              <a:uFillTx/>
              <a:latin typeface="Trebuchet MS"/>
              <a:ea typeface="+mn-ea"/>
              <a:cs typeface="Trebuchet MS"/>
            </a:endParaRPr>
          </a:p>
          <a:p>
            <a:pPr marL="469900" marR="0" lvl="0" indent="-457200" algn="l" defTabSz="914400" rtl="0" eaLnBrk="1" fontAlgn="auto" latinLnBrk="0" hangingPunct="1">
              <a:lnSpc>
                <a:spcPct val="100000"/>
              </a:lnSpc>
              <a:spcBef>
                <a:spcPts val="1060"/>
              </a:spcBef>
              <a:spcAft>
                <a:spcPts val="0"/>
              </a:spcAft>
              <a:buClrTx/>
              <a:buSzTx/>
              <a:buFont typeface="Wingdings" panose="05000000000000000000" pitchFamily="2" charset="2"/>
              <a:buChar char="Ø"/>
              <a:tabLst/>
              <a:defRPr/>
            </a:pPr>
            <a:r>
              <a:rPr kumimoji="0" sz="3200" b="0" i="0" u="none" strike="noStrike" kern="1200" cap="none" spc="0" normalizeH="0" baseline="0" noProof="0" dirty="0">
                <a:ln>
                  <a:noFill/>
                </a:ln>
                <a:solidFill>
                  <a:srgbClr val="404040"/>
                </a:solidFill>
                <a:effectLst/>
                <a:uLnTx/>
                <a:uFillTx/>
                <a:latin typeface="Trebuchet MS"/>
                <a:ea typeface="+mn-ea"/>
                <a:cs typeface="Trebuchet MS"/>
              </a:rPr>
              <a:t>Organizers</a:t>
            </a:r>
            <a:endParaRPr kumimoji="0" lang="en-US" sz="3200" b="0" i="0" u="none" strike="noStrike" kern="1200" cap="none" spc="0" normalizeH="0" baseline="0" noProof="0" dirty="0">
              <a:ln>
                <a:noFill/>
              </a:ln>
              <a:solidFill>
                <a:prstClr val="black"/>
              </a:solidFill>
              <a:effectLst/>
              <a:uLnTx/>
              <a:uFillTx/>
              <a:latin typeface="Trebuchet MS"/>
              <a:ea typeface="+mn-ea"/>
              <a:cs typeface="Trebuchet MS"/>
            </a:endParaRPr>
          </a:p>
          <a:p>
            <a:pPr marL="469900" marR="0" lvl="0" indent="-457200" algn="l" defTabSz="914400" rtl="0" eaLnBrk="1" fontAlgn="auto" latinLnBrk="0" hangingPunct="1">
              <a:lnSpc>
                <a:spcPct val="100000"/>
              </a:lnSpc>
              <a:spcBef>
                <a:spcPts val="1060"/>
              </a:spcBef>
              <a:spcAft>
                <a:spcPts val="0"/>
              </a:spcAft>
              <a:buClrTx/>
              <a:buSzTx/>
              <a:buFont typeface="Wingdings" panose="05000000000000000000" pitchFamily="2" charset="2"/>
              <a:buChar char="Ø"/>
              <a:tabLst/>
              <a:defRPr/>
            </a:pPr>
            <a:r>
              <a:rPr kumimoji="0" sz="3200" b="0" i="0" u="none" strike="noStrike" kern="1200" cap="none" spc="-5" normalizeH="0" baseline="0" noProof="0" dirty="0">
                <a:ln>
                  <a:noFill/>
                </a:ln>
                <a:solidFill>
                  <a:srgbClr val="404040"/>
                </a:solidFill>
                <a:effectLst/>
                <a:uLnTx/>
                <a:uFillTx/>
                <a:latin typeface="Trebuchet MS"/>
                <a:ea typeface="+mn-ea"/>
                <a:cs typeface="Trebuchet MS"/>
              </a:rPr>
              <a:t>Social </a:t>
            </a:r>
            <a:r>
              <a:rPr kumimoji="0" sz="3200" b="0" i="0" u="none" strike="noStrike" kern="1200" cap="none" spc="0" normalizeH="0" baseline="0" noProof="0" dirty="0">
                <a:ln>
                  <a:noFill/>
                </a:ln>
                <a:solidFill>
                  <a:srgbClr val="404040"/>
                </a:solidFill>
                <a:effectLst/>
                <a:uLnTx/>
                <a:uFillTx/>
                <a:latin typeface="Trebuchet MS"/>
                <a:ea typeface="+mn-ea"/>
                <a:cs typeface="Trebuchet MS"/>
              </a:rPr>
              <a:t>equity planners</a:t>
            </a:r>
            <a:endParaRPr kumimoji="0" sz="3200" b="0"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 name="object 4"/>
          <p:cNvSpPr/>
          <p:nvPr/>
        </p:nvSpPr>
        <p:spPr>
          <a:xfrm>
            <a:off x="5232401" y="1371600"/>
            <a:ext cx="6841065" cy="51308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6073" y="630428"/>
            <a:ext cx="5615305" cy="574040"/>
          </a:xfrm>
          <a:prstGeom prst="rect">
            <a:avLst/>
          </a:prstGeom>
        </p:spPr>
        <p:txBody>
          <a:bodyPr vert="horz" wrap="square" lIns="0" tIns="12700" rIns="0" bIns="0" rtlCol="0">
            <a:spAutoFit/>
          </a:bodyPr>
          <a:lstStyle/>
          <a:p>
            <a:pPr marL="12700">
              <a:lnSpc>
                <a:spcPct val="100000"/>
              </a:lnSpc>
              <a:spcBef>
                <a:spcPts val="100"/>
              </a:spcBef>
            </a:pPr>
            <a:r>
              <a:rPr sz="3600" spc="-5" dirty="0"/>
              <a:t>Findings </a:t>
            </a:r>
            <a:r>
              <a:rPr sz="3600" dirty="0"/>
              <a:t>&amp; </a:t>
            </a:r>
            <a:r>
              <a:rPr sz="3600" spc="-5" dirty="0"/>
              <a:t>Learned</a:t>
            </a:r>
            <a:r>
              <a:rPr sz="3600" spc="-80" dirty="0"/>
              <a:t> </a:t>
            </a:r>
            <a:r>
              <a:rPr sz="3600" dirty="0"/>
              <a:t>Lessons</a:t>
            </a:r>
            <a:endParaRPr sz="3600"/>
          </a:p>
        </p:txBody>
      </p:sp>
      <p:sp>
        <p:nvSpPr>
          <p:cNvPr id="3" name="object 3"/>
          <p:cNvSpPr txBox="1"/>
          <p:nvPr/>
        </p:nvSpPr>
        <p:spPr>
          <a:xfrm>
            <a:off x="756073" y="2058415"/>
            <a:ext cx="8373109" cy="4598694"/>
          </a:xfrm>
          <a:prstGeom prst="rect">
            <a:avLst/>
          </a:prstGeom>
        </p:spPr>
        <p:txBody>
          <a:bodyPr vert="horz" wrap="square" lIns="0" tIns="58419" rIns="0" bIns="0" rtlCol="0">
            <a:spAutoFit/>
          </a:bodyPr>
          <a:lstStyle/>
          <a:p>
            <a:pPr marL="469900" marR="0" lvl="0" indent="-457200" algn="l" defTabSz="914400" rtl="0" eaLnBrk="1" fontAlgn="auto" latinLnBrk="0" hangingPunct="1">
              <a:lnSpc>
                <a:spcPct val="100000"/>
              </a:lnSpc>
              <a:spcBef>
                <a:spcPts val="459"/>
              </a:spcBef>
              <a:spcAft>
                <a:spcPts val="0"/>
              </a:spcAft>
              <a:buClrTx/>
              <a:buSzTx/>
              <a:buFont typeface="Wingdings" panose="05000000000000000000" pitchFamily="2" charset="2"/>
              <a:buChar char="Ø"/>
              <a:tabLst/>
              <a:defRPr/>
            </a:pPr>
            <a:r>
              <a:rPr kumimoji="0" sz="2700" b="0" i="0" u="none" strike="noStrike" kern="1200" cap="none" spc="-5" normalizeH="0" baseline="0" noProof="0" dirty="0">
                <a:ln>
                  <a:noFill/>
                </a:ln>
                <a:solidFill>
                  <a:srgbClr val="404040"/>
                </a:solidFill>
                <a:effectLst/>
                <a:uLnTx/>
                <a:uFillTx/>
                <a:latin typeface="Trebuchet MS"/>
                <a:ea typeface="+mn-ea"/>
                <a:cs typeface="Trebuchet MS"/>
              </a:rPr>
              <a:t>Housing</a:t>
            </a:r>
            <a:r>
              <a:rPr kumimoji="0" sz="2700" b="0" i="0" u="none" strike="noStrike" kern="1200" cap="none" spc="-545" normalizeH="0" baseline="0" noProof="0" dirty="0">
                <a:ln>
                  <a:noFill/>
                </a:ln>
                <a:solidFill>
                  <a:srgbClr val="404040"/>
                </a:solidFill>
                <a:effectLst/>
                <a:uLnTx/>
                <a:uFillTx/>
                <a:latin typeface="Trebuchet MS"/>
                <a:ea typeface="+mn-ea"/>
                <a:cs typeface="Trebuchet MS"/>
              </a:rPr>
              <a:t> </a:t>
            </a:r>
            <a:r>
              <a:rPr kumimoji="0" sz="2700" b="0" i="0" u="none" strike="noStrike" kern="1200" cap="none" spc="-15" normalizeH="0" baseline="0" noProof="0" dirty="0">
                <a:ln>
                  <a:noFill/>
                </a:ln>
                <a:solidFill>
                  <a:srgbClr val="404040"/>
                </a:solidFill>
                <a:effectLst/>
                <a:uLnTx/>
                <a:uFillTx/>
                <a:latin typeface="Trebuchet MS"/>
                <a:ea typeface="+mn-ea"/>
                <a:cs typeface="Trebuchet MS"/>
              </a:rPr>
              <a:t>Preferences:</a:t>
            </a:r>
            <a:endParaRPr kumimoji="0" lang="en-US" sz="2700" b="0" i="0" u="none" strike="noStrike" kern="1200" cap="none" spc="0" normalizeH="0" baseline="0" noProof="0" dirty="0">
              <a:ln>
                <a:noFill/>
              </a:ln>
              <a:solidFill>
                <a:prstClr val="black"/>
              </a:solidFill>
              <a:effectLst/>
              <a:uLnTx/>
              <a:uFillTx/>
              <a:latin typeface="Trebuchet MS"/>
              <a:ea typeface="+mn-ea"/>
              <a:cs typeface="Trebuchet MS"/>
            </a:endParaRPr>
          </a:p>
          <a:p>
            <a:pPr marL="927100" marR="0" lvl="1" indent="-457200" algn="l" defTabSz="914400" rtl="0" eaLnBrk="1" fontAlgn="auto" latinLnBrk="0" hangingPunct="1">
              <a:lnSpc>
                <a:spcPct val="100000"/>
              </a:lnSpc>
              <a:spcBef>
                <a:spcPts val="459"/>
              </a:spcBef>
              <a:spcAft>
                <a:spcPts val="0"/>
              </a:spcAft>
              <a:buClrTx/>
              <a:buSzTx/>
              <a:buFont typeface="Wingdings" panose="05000000000000000000" pitchFamily="2" charset="2"/>
              <a:buChar char="Ø"/>
              <a:tabLst/>
              <a:defRPr/>
            </a:pPr>
            <a:r>
              <a:rPr kumimoji="0" sz="2700" b="0" i="0" u="none" strike="noStrike" kern="1200" cap="none" spc="-50" normalizeH="0" baseline="0" noProof="0" dirty="0">
                <a:ln>
                  <a:noFill/>
                </a:ln>
                <a:solidFill>
                  <a:srgbClr val="404040"/>
                </a:solidFill>
                <a:effectLst/>
                <a:uLnTx/>
                <a:uFillTx/>
                <a:latin typeface="Trebuchet MS"/>
                <a:ea typeface="+mn-ea"/>
                <a:cs typeface="Trebuchet MS"/>
              </a:rPr>
              <a:t>Tenants’ </a:t>
            </a:r>
            <a:r>
              <a:rPr kumimoji="0" sz="2700" b="0" i="0" u="none" strike="noStrike" kern="1200" cap="none" spc="-5" normalizeH="0" baseline="0" noProof="0" dirty="0">
                <a:ln>
                  <a:noFill/>
                </a:ln>
                <a:solidFill>
                  <a:srgbClr val="404040"/>
                </a:solidFill>
                <a:effectLst/>
                <a:uLnTx/>
                <a:uFillTx/>
                <a:latin typeface="Trebuchet MS"/>
                <a:ea typeface="+mn-ea"/>
                <a:cs typeface="Trebuchet MS"/>
              </a:rPr>
              <a:t>rights </a:t>
            </a:r>
            <a:r>
              <a:rPr kumimoji="0" sz="2700" b="0" i="0" u="none" strike="noStrike" kern="1200" cap="none" spc="-40" normalizeH="0" baseline="0" noProof="0" dirty="0">
                <a:ln>
                  <a:noFill/>
                </a:ln>
                <a:solidFill>
                  <a:srgbClr val="404040"/>
                </a:solidFill>
                <a:effectLst/>
                <a:uLnTx/>
                <a:uFillTx/>
                <a:latin typeface="Trebuchet MS"/>
                <a:ea typeface="+mn-ea"/>
                <a:cs typeface="Trebuchet MS"/>
              </a:rPr>
              <a:t>advocacy, </a:t>
            </a:r>
            <a:r>
              <a:rPr kumimoji="0" sz="2700" b="0" i="0" u="none" strike="noStrike" kern="1200" cap="none" spc="-5" normalizeH="0" baseline="0" noProof="0" dirty="0">
                <a:ln>
                  <a:noFill/>
                </a:ln>
                <a:solidFill>
                  <a:srgbClr val="404040"/>
                </a:solidFill>
                <a:effectLst/>
                <a:uLnTx/>
                <a:uFillTx/>
                <a:latin typeface="Trebuchet MS"/>
                <a:ea typeface="+mn-ea"/>
                <a:cs typeface="Trebuchet MS"/>
              </a:rPr>
              <a:t>education and outreach  </a:t>
            </a:r>
            <a:r>
              <a:rPr kumimoji="0" sz="2700" b="0" i="0" u="none" strike="noStrike" kern="1200" cap="none" spc="0" normalizeH="0" baseline="0" noProof="0" dirty="0">
                <a:ln>
                  <a:noFill/>
                </a:ln>
                <a:solidFill>
                  <a:srgbClr val="404040"/>
                </a:solidFill>
                <a:effectLst/>
                <a:uLnTx/>
                <a:uFillTx/>
                <a:latin typeface="Trebuchet MS"/>
                <a:ea typeface="+mn-ea"/>
                <a:cs typeface="Trebuchet MS"/>
              </a:rPr>
              <a:t>is </a:t>
            </a:r>
            <a:r>
              <a:rPr kumimoji="0" sz="2700" b="0" i="0" u="none" strike="noStrike" kern="1200" cap="none" spc="-5" normalizeH="0" baseline="0" noProof="0" dirty="0">
                <a:ln>
                  <a:noFill/>
                </a:ln>
                <a:solidFill>
                  <a:srgbClr val="404040"/>
                </a:solidFill>
                <a:effectLst/>
                <a:uLnTx/>
                <a:uFillTx/>
                <a:latin typeface="Trebuchet MS"/>
                <a:ea typeface="+mn-ea"/>
                <a:cs typeface="Trebuchet MS"/>
              </a:rPr>
              <a:t>critical</a:t>
            </a:r>
            <a:r>
              <a:rPr kumimoji="0" sz="2700" b="0" i="0" u="none" strike="noStrike" kern="1200" cap="none" spc="-10" normalizeH="0" baseline="0" noProof="0" dirty="0">
                <a:ln>
                  <a:noFill/>
                </a:ln>
                <a:solidFill>
                  <a:srgbClr val="404040"/>
                </a:solidFill>
                <a:effectLst/>
                <a:uLnTx/>
                <a:uFillTx/>
                <a:latin typeface="Trebuchet MS"/>
                <a:ea typeface="+mn-ea"/>
                <a:cs typeface="Trebuchet MS"/>
              </a:rPr>
              <a:t> </a:t>
            </a:r>
            <a:r>
              <a:rPr kumimoji="0" sz="2700" b="0" i="0" u="heavy" strike="noStrike" kern="1200" cap="none" spc="-5" normalizeH="0" baseline="0" noProof="0" dirty="0">
                <a:ln>
                  <a:noFill/>
                </a:ln>
                <a:solidFill>
                  <a:srgbClr val="404040"/>
                </a:solidFill>
                <a:effectLst/>
                <a:uLnTx/>
                <a:uFill>
                  <a:solidFill>
                    <a:srgbClr val="404040"/>
                  </a:solidFill>
                </a:uFill>
                <a:latin typeface="Trebuchet MS"/>
                <a:ea typeface="+mn-ea"/>
                <a:cs typeface="Trebuchet MS"/>
              </a:rPr>
              <a:t>now</a:t>
            </a:r>
            <a:endParaRPr kumimoji="0" lang="en-US" sz="2700" b="0" i="0" u="heavy" strike="noStrike" kern="1200" cap="none" spc="-5" normalizeH="0" baseline="0" noProof="0" dirty="0">
              <a:ln>
                <a:noFill/>
              </a:ln>
              <a:solidFill>
                <a:prstClr val="black"/>
              </a:solidFill>
              <a:effectLst/>
              <a:uLnTx/>
              <a:uFill>
                <a:solidFill>
                  <a:srgbClr val="404040"/>
                </a:solidFill>
              </a:uFill>
              <a:latin typeface="Trebuchet MS"/>
              <a:ea typeface="+mn-ea"/>
              <a:cs typeface="Trebuchet MS"/>
            </a:endParaRPr>
          </a:p>
          <a:p>
            <a:pPr marL="927100" marR="0" lvl="1" indent="-457200" algn="l" defTabSz="914400" rtl="0" eaLnBrk="1" fontAlgn="auto" latinLnBrk="0" hangingPunct="1">
              <a:lnSpc>
                <a:spcPct val="100000"/>
              </a:lnSpc>
              <a:spcBef>
                <a:spcPts val="459"/>
              </a:spcBef>
              <a:spcAft>
                <a:spcPts val="0"/>
              </a:spcAft>
              <a:buClrTx/>
              <a:buSzTx/>
              <a:buFont typeface="Wingdings" panose="05000000000000000000" pitchFamily="2" charset="2"/>
              <a:buChar char="Ø"/>
              <a:tabLst/>
              <a:defRPr/>
            </a:pPr>
            <a:r>
              <a:rPr kumimoji="0" sz="2700" b="0" i="0" u="none" strike="noStrike" kern="1200" cap="none" spc="0" normalizeH="0" baseline="0" noProof="0" dirty="0">
                <a:ln>
                  <a:noFill/>
                </a:ln>
                <a:solidFill>
                  <a:srgbClr val="404040"/>
                </a:solidFill>
                <a:effectLst/>
                <a:uLnTx/>
                <a:uFillTx/>
                <a:latin typeface="Trebuchet MS"/>
                <a:ea typeface="+mn-ea"/>
                <a:cs typeface="Trebuchet MS"/>
              </a:rPr>
              <a:t>Not </a:t>
            </a:r>
            <a:r>
              <a:rPr kumimoji="0" sz="2700" b="0" i="0" u="none" strike="noStrike" kern="1200" cap="none" spc="-5" normalizeH="0" baseline="0" noProof="0" dirty="0">
                <a:ln>
                  <a:noFill/>
                </a:ln>
                <a:solidFill>
                  <a:srgbClr val="404040"/>
                </a:solidFill>
                <a:effectLst/>
                <a:uLnTx/>
                <a:uFillTx/>
                <a:latin typeface="Trebuchet MS"/>
                <a:ea typeface="+mn-ea"/>
                <a:cs typeface="Trebuchet MS"/>
              </a:rPr>
              <a:t>enough </a:t>
            </a:r>
            <a:r>
              <a:rPr kumimoji="0" sz="2700" b="0" i="0" u="none" strike="noStrike" kern="1200" cap="none" spc="0" normalizeH="0" baseline="0" noProof="0" dirty="0">
                <a:ln>
                  <a:noFill/>
                </a:ln>
                <a:solidFill>
                  <a:srgbClr val="404040"/>
                </a:solidFill>
                <a:effectLst/>
                <a:uLnTx/>
                <a:uFillTx/>
                <a:latin typeface="Trebuchet MS"/>
                <a:ea typeface="+mn-ea"/>
                <a:cs typeface="Trebuchet MS"/>
              </a:rPr>
              <a:t>is </a:t>
            </a:r>
            <a:r>
              <a:rPr kumimoji="0" sz="2700" b="0" i="0" u="none" strike="noStrike" kern="1200" cap="none" spc="-5" normalizeH="0" baseline="0" noProof="0" dirty="0">
                <a:ln>
                  <a:noFill/>
                </a:ln>
                <a:solidFill>
                  <a:srgbClr val="404040"/>
                </a:solidFill>
                <a:effectLst/>
                <a:uLnTx/>
                <a:uFillTx/>
                <a:latin typeface="Trebuchet MS"/>
                <a:ea typeface="+mn-ea"/>
                <a:cs typeface="Trebuchet MS"/>
              </a:rPr>
              <a:t>being done </a:t>
            </a:r>
            <a:r>
              <a:rPr kumimoji="0" sz="2700" b="0" i="0" u="none" strike="noStrike" kern="1200" cap="none" spc="0" normalizeH="0" baseline="0" noProof="0" dirty="0">
                <a:ln>
                  <a:noFill/>
                </a:ln>
                <a:solidFill>
                  <a:srgbClr val="404040"/>
                </a:solidFill>
                <a:effectLst/>
                <a:uLnTx/>
                <a:uFillTx/>
                <a:latin typeface="Trebuchet MS"/>
                <a:ea typeface="+mn-ea"/>
                <a:cs typeface="Trebuchet MS"/>
              </a:rPr>
              <a:t>to </a:t>
            </a:r>
            <a:r>
              <a:rPr kumimoji="0" sz="2700" b="0" i="0" u="none" strike="noStrike" kern="1200" cap="none" spc="-5" normalizeH="0" baseline="0" noProof="0" dirty="0">
                <a:ln>
                  <a:noFill/>
                </a:ln>
                <a:solidFill>
                  <a:srgbClr val="404040"/>
                </a:solidFill>
                <a:effectLst/>
                <a:uLnTx/>
                <a:uFillTx/>
                <a:latin typeface="Trebuchet MS"/>
                <a:ea typeface="+mn-ea"/>
                <a:cs typeface="Trebuchet MS"/>
              </a:rPr>
              <a:t>support  homeless/housing insecure</a:t>
            </a:r>
            <a:r>
              <a:rPr kumimoji="0" sz="2700" b="0" i="0" u="none" strike="noStrike" kern="1200" cap="none" spc="-20" normalizeH="0" baseline="0" noProof="0" dirty="0">
                <a:ln>
                  <a:noFill/>
                </a:ln>
                <a:solidFill>
                  <a:srgbClr val="404040"/>
                </a:solidFill>
                <a:effectLst/>
                <a:uLnTx/>
                <a:uFillTx/>
                <a:latin typeface="Trebuchet MS"/>
                <a:ea typeface="+mn-ea"/>
                <a:cs typeface="Trebuchet MS"/>
              </a:rPr>
              <a:t> </a:t>
            </a:r>
            <a:r>
              <a:rPr kumimoji="0" sz="2700" b="0" i="0" u="none" strike="noStrike" kern="1200" cap="none" spc="0" normalizeH="0" baseline="0" noProof="0" dirty="0">
                <a:ln>
                  <a:noFill/>
                </a:ln>
                <a:solidFill>
                  <a:srgbClr val="404040"/>
                </a:solidFill>
                <a:effectLst/>
                <a:uLnTx/>
                <a:uFillTx/>
                <a:latin typeface="Trebuchet MS"/>
                <a:ea typeface="+mn-ea"/>
                <a:cs typeface="Trebuchet MS"/>
              </a:rPr>
              <a:t>youth</a:t>
            </a:r>
            <a:endParaRPr kumimoji="0" lang="en-US" sz="2700" b="0" i="0" u="none" strike="noStrike" kern="1200" cap="none" spc="0" normalizeH="0" baseline="0" noProof="0" dirty="0">
              <a:ln>
                <a:noFill/>
              </a:ln>
              <a:solidFill>
                <a:prstClr val="black"/>
              </a:solidFill>
              <a:effectLst/>
              <a:uLnTx/>
              <a:uFillTx/>
              <a:latin typeface="Trebuchet MS"/>
              <a:ea typeface="+mn-ea"/>
              <a:cs typeface="Trebuchet MS"/>
            </a:endParaRPr>
          </a:p>
          <a:p>
            <a:pPr marL="927100" marR="0" lvl="1" indent="-457200" algn="l" defTabSz="914400" rtl="0" eaLnBrk="1" fontAlgn="auto" latinLnBrk="0" hangingPunct="1">
              <a:lnSpc>
                <a:spcPct val="100000"/>
              </a:lnSpc>
              <a:spcBef>
                <a:spcPts val="459"/>
              </a:spcBef>
              <a:spcAft>
                <a:spcPts val="0"/>
              </a:spcAft>
              <a:buClrTx/>
              <a:buSzTx/>
              <a:buFont typeface="Wingdings" panose="05000000000000000000" pitchFamily="2" charset="2"/>
              <a:buChar char="Ø"/>
              <a:tabLst/>
              <a:defRPr/>
            </a:pPr>
            <a:r>
              <a:rPr kumimoji="0" sz="2700" b="0" i="0" u="none" strike="noStrike" kern="1200" cap="none" spc="-65" normalizeH="0" baseline="0" noProof="0" dirty="0">
                <a:ln>
                  <a:noFill/>
                </a:ln>
                <a:solidFill>
                  <a:srgbClr val="404040"/>
                </a:solidFill>
                <a:effectLst/>
                <a:uLnTx/>
                <a:uFillTx/>
                <a:latin typeface="Trebuchet MS"/>
                <a:ea typeface="+mn-ea"/>
                <a:cs typeface="Trebuchet MS"/>
              </a:rPr>
              <a:t>Young </a:t>
            </a:r>
            <a:r>
              <a:rPr kumimoji="0" sz="2700" b="0" i="0" u="none" strike="noStrike" kern="1200" cap="none" spc="-5" normalizeH="0" baseline="0" noProof="0" dirty="0">
                <a:ln>
                  <a:noFill/>
                </a:ln>
                <a:solidFill>
                  <a:srgbClr val="404040"/>
                </a:solidFill>
                <a:effectLst/>
                <a:uLnTx/>
                <a:uFillTx/>
                <a:latin typeface="Trebuchet MS"/>
                <a:ea typeface="+mn-ea"/>
                <a:cs typeface="Trebuchet MS"/>
              </a:rPr>
              <a:t>people </a:t>
            </a:r>
            <a:r>
              <a:rPr kumimoji="0" sz="2700" b="0" i="0" u="none" strike="noStrike" kern="1200" cap="none" spc="0" normalizeH="0" baseline="0" noProof="0" dirty="0">
                <a:ln>
                  <a:noFill/>
                </a:ln>
                <a:solidFill>
                  <a:srgbClr val="404040"/>
                </a:solidFill>
                <a:effectLst/>
                <a:uLnTx/>
                <a:uFillTx/>
                <a:latin typeface="Trebuchet MS"/>
                <a:ea typeface="+mn-ea"/>
                <a:cs typeface="Trebuchet MS"/>
              </a:rPr>
              <a:t>still </a:t>
            </a:r>
            <a:r>
              <a:rPr kumimoji="0" sz="2700" b="0" i="0" u="none" strike="noStrike" kern="1200" cap="none" spc="-5" normalizeH="0" baseline="0" noProof="0" dirty="0">
                <a:ln>
                  <a:noFill/>
                </a:ln>
                <a:solidFill>
                  <a:srgbClr val="404040"/>
                </a:solidFill>
                <a:effectLst/>
                <a:uLnTx/>
                <a:uFillTx/>
                <a:latin typeface="Trebuchet MS"/>
                <a:ea typeface="+mn-ea"/>
                <a:cs typeface="Trebuchet MS"/>
              </a:rPr>
              <a:t>interested </a:t>
            </a:r>
            <a:r>
              <a:rPr kumimoji="0" sz="2700" b="0" i="0" u="none" strike="noStrike" kern="1200" cap="none" spc="0" normalizeH="0" baseline="0" noProof="0" dirty="0">
                <a:ln>
                  <a:noFill/>
                </a:ln>
                <a:solidFill>
                  <a:srgbClr val="404040"/>
                </a:solidFill>
                <a:effectLst/>
                <a:uLnTx/>
                <a:uFillTx/>
                <a:latin typeface="Trebuchet MS"/>
                <a:ea typeface="+mn-ea"/>
                <a:cs typeface="Trebuchet MS"/>
              </a:rPr>
              <a:t>in </a:t>
            </a:r>
            <a:r>
              <a:rPr kumimoji="0" sz="2700" b="0" i="0" u="none" strike="noStrike" kern="1200" cap="none" spc="-5" normalizeH="0" baseline="0" noProof="0" dirty="0">
                <a:ln>
                  <a:noFill/>
                </a:ln>
                <a:solidFill>
                  <a:srgbClr val="404040"/>
                </a:solidFill>
                <a:effectLst/>
                <a:uLnTx/>
                <a:uFillTx/>
                <a:latin typeface="Trebuchet MS"/>
                <a:ea typeface="+mn-ea"/>
                <a:cs typeface="Trebuchet MS"/>
              </a:rPr>
              <a:t>owning </a:t>
            </a:r>
            <a:r>
              <a:rPr kumimoji="0" sz="2700" b="0" i="0" u="none" strike="noStrike" kern="1200" cap="none" spc="0" normalizeH="0" baseline="0" noProof="0" dirty="0">
                <a:ln>
                  <a:noFill/>
                </a:ln>
                <a:solidFill>
                  <a:srgbClr val="404040"/>
                </a:solidFill>
                <a:effectLst/>
                <a:uLnTx/>
                <a:uFillTx/>
                <a:latin typeface="Trebuchet MS"/>
                <a:ea typeface="+mn-ea"/>
                <a:cs typeface="Trebuchet MS"/>
              </a:rPr>
              <a:t>a </a:t>
            </a:r>
            <a:r>
              <a:rPr kumimoji="0" sz="2700" b="0" i="0" u="none" strike="noStrike" kern="1200" cap="none" spc="-5" normalizeH="0" baseline="0" noProof="0" dirty="0">
                <a:ln>
                  <a:noFill/>
                </a:ln>
                <a:solidFill>
                  <a:srgbClr val="404040"/>
                </a:solidFill>
                <a:effectLst/>
                <a:uLnTx/>
                <a:uFillTx/>
                <a:latin typeface="Trebuchet MS"/>
                <a:ea typeface="+mn-ea"/>
                <a:cs typeface="Trebuchet MS"/>
              </a:rPr>
              <a:t>home</a:t>
            </a:r>
            <a:endParaRPr kumimoji="0" lang="en-US" sz="2700" b="0" i="0" u="none" strike="noStrike" kern="1200" cap="none" spc="0" normalizeH="0" baseline="0" noProof="0" dirty="0">
              <a:ln>
                <a:noFill/>
              </a:ln>
              <a:solidFill>
                <a:prstClr val="black"/>
              </a:solidFill>
              <a:effectLst/>
              <a:uLnTx/>
              <a:uFillTx/>
              <a:latin typeface="Trebuchet MS"/>
              <a:ea typeface="+mn-ea"/>
              <a:cs typeface="Trebuchet MS"/>
            </a:endParaRPr>
          </a:p>
          <a:p>
            <a:pPr marL="927100" marR="0" lvl="1" indent="-457200" algn="l" defTabSz="914400" rtl="0" eaLnBrk="1" fontAlgn="auto" latinLnBrk="0" hangingPunct="1">
              <a:lnSpc>
                <a:spcPct val="100000"/>
              </a:lnSpc>
              <a:spcBef>
                <a:spcPts val="459"/>
              </a:spcBef>
              <a:spcAft>
                <a:spcPts val="0"/>
              </a:spcAft>
              <a:buClrTx/>
              <a:buSzTx/>
              <a:buFont typeface="Wingdings" panose="05000000000000000000" pitchFamily="2" charset="2"/>
              <a:buChar char="Ø"/>
              <a:tabLst/>
              <a:defRPr/>
            </a:pPr>
            <a:r>
              <a:rPr kumimoji="0" sz="2700" b="0" i="0" u="none" strike="noStrike" kern="1200" cap="none" spc="-5" normalizeH="0" baseline="0" noProof="0" dirty="0">
                <a:ln>
                  <a:noFill/>
                </a:ln>
                <a:solidFill>
                  <a:srgbClr val="404040"/>
                </a:solidFill>
                <a:effectLst/>
                <a:uLnTx/>
                <a:uFillTx/>
                <a:latin typeface="Trebuchet MS"/>
                <a:ea typeface="+mn-ea"/>
                <a:cs typeface="Trebuchet MS"/>
              </a:rPr>
              <a:t>Community-based housing solutions are  particularly </a:t>
            </a:r>
            <a:r>
              <a:rPr kumimoji="0" sz="2700" b="0" i="0" u="none" strike="noStrike" kern="1200" cap="none" spc="0" normalizeH="0" baseline="0" noProof="0" dirty="0">
                <a:ln>
                  <a:noFill/>
                </a:ln>
                <a:solidFill>
                  <a:srgbClr val="404040"/>
                </a:solidFill>
                <a:effectLst/>
                <a:uLnTx/>
                <a:uFillTx/>
                <a:latin typeface="Trebuchet MS"/>
                <a:ea typeface="+mn-ea"/>
                <a:cs typeface="Trebuchet MS"/>
              </a:rPr>
              <a:t>of</a:t>
            </a:r>
            <a:r>
              <a:rPr kumimoji="0" sz="2700" b="0" i="0" u="none" strike="noStrike" kern="1200" cap="none" spc="5" normalizeH="0" baseline="0" noProof="0" dirty="0">
                <a:ln>
                  <a:noFill/>
                </a:ln>
                <a:solidFill>
                  <a:srgbClr val="404040"/>
                </a:solidFill>
                <a:effectLst/>
                <a:uLnTx/>
                <a:uFillTx/>
                <a:latin typeface="Trebuchet MS"/>
                <a:ea typeface="+mn-ea"/>
                <a:cs typeface="Trebuchet MS"/>
              </a:rPr>
              <a:t> </a:t>
            </a:r>
            <a:r>
              <a:rPr kumimoji="0" sz="2700" b="0" i="0" u="none" strike="noStrike" kern="1200" cap="none" spc="-5" normalizeH="0" baseline="0" noProof="0" dirty="0">
                <a:ln>
                  <a:noFill/>
                </a:ln>
                <a:solidFill>
                  <a:srgbClr val="404040"/>
                </a:solidFill>
                <a:effectLst/>
                <a:uLnTx/>
                <a:uFillTx/>
                <a:latin typeface="Trebuchet MS"/>
                <a:ea typeface="+mn-ea"/>
                <a:cs typeface="Trebuchet MS"/>
              </a:rPr>
              <a:t>interest</a:t>
            </a:r>
            <a:endParaRPr kumimoji="0" lang="en-US" sz="2700" b="0" i="0" u="none" strike="noStrike" kern="1200" cap="none" spc="0" normalizeH="0" baseline="0" noProof="0" dirty="0">
              <a:ln>
                <a:noFill/>
              </a:ln>
              <a:solidFill>
                <a:prstClr val="black"/>
              </a:solidFill>
              <a:effectLst/>
              <a:uLnTx/>
              <a:uFillTx/>
              <a:latin typeface="Trebuchet MS"/>
              <a:ea typeface="+mn-ea"/>
              <a:cs typeface="Trebuchet MS"/>
            </a:endParaRPr>
          </a:p>
          <a:p>
            <a:pPr marL="469900" marR="0" lvl="0" indent="-457200" algn="l" defTabSz="914400" rtl="0" eaLnBrk="1" fontAlgn="auto" latinLnBrk="0" hangingPunct="1">
              <a:lnSpc>
                <a:spcPct val="100000"/>
              </a:lnSpc>
              <a:spcBef>
                <a:spcPts val="459"/>
              </a:spcBef>
              <a:spcAft>
                <a:spcPts val="0"/>
              </a:spcAft>
              <a:buClrTx/>
              <a:buSzTx/>
              <a:buFont typeface="Wingdings" panose="05000000000000000000" pitchFamily="2" charset="2"/>
              <a:buChar char="Ø"/>
              <a:tabLst/>
              <a:defRPr/>
            </a:pPr>
            <a:r>
              <a:rPr kumimoji="0" lang="en-US" sz="2700" b="0" i="0" u="none" strike="noStrike" kern="1200" cap="none" spc="-5" normalizeH="0" baseline="0" noProof="0" dirty="0">
                <a:ln>
                  <a:noFill/>
                </a:ln>
                <a:solidFill>
                  <a:srgbClr val="404040"/>
                </a:solidFill>
                <a:effectLst/>
                <a:uLnTx/>
                <a:uFillTx/>
                <a:latin typeface="Trebuchet MS"/>
                <a:ea typeface="+mn-ea"/>
                <a:cs typeface="Trebuchet MS"/>
              </a:rPr>
              <a:t>Youth voice is both important and impactful</a:t>
            </a:r>
          </a:p>
          <a:p>
            <a:pPr marL="469900" marR="0" lvl="1" indent="0" algn="l" defTabSz="914400" rtl="0" eaLnBrk="1" fontAlgn="auto" latinLnBrk="0" hangingPunct="1">
              <a:lnSpc>
                <a:spcPct val="100000"/>
              </a:lnSpc>
              <a:spcBef>
                <a:spcPts val="459"/>
              </a:spcBef>
              <a:spcAft>
                <a:spcPts val="0"/>
              </a:spcAft>
              <a:buClrTx/>
              <a:buSzTx/>
              <a:buFontTx/>
              <a:buNone/>
              <a:tabLst/>
              <a:defRPr/>
            </a:pPr>
            <a:endParaRPr kumimoji="0" lang="en-US" sz="2700" b="0" i="0" u="none" strike="noStrike" kern="1200" cap="none" spc="-65" normalizeH="0" baseline="0" noProof="0" dirty="0">
              <a:ln>
                <a:noFill/>
              </a:ln>
              <a:solidFill>
                <a:srgbClr val="404040"/>
              </a:solidFill>
              <a:effectLst/>
              <a:uLnTx/>
              <a:uFillTx/>
              <a:latin typeface="Trebuchet MS"/>
              <a:ea typeface="+mn-ea"/>
              <a:cs typeface="Trebuchet M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6073" y="630428"/>
            <a:ext cx="2790190" cy="574040"/>
          </a:xfrm>
          <a:prstGeom prst="rect">
            <a:avLst/>
          </a:prstGeom>
        </p:spPr>
        <p:txBody>
          <a:bodyPr vert="horz" wrap="square" lIns="0" tIns="12700" rIns="0" bIns="0" rtlCol="0">
            <a:spAutoFit/>
          </a:bodyPr>
          <a:lstStyle/>
          <a:p>
            <a:pPr marL="12700">
              <a:lnSpc>
                <a:spcPct val="100000"/>
              </a:lnSpc>
              <a:spcBef>
                <a:spcPts val="100"/>
              </a:spcBef>
            </a:pPr>
            <a:r>
              <a:rPr sz="3600" spc="-5" dirty="0"/>
              <a:t>Call to</a:t>
            </a:r>
            <a:r>
              <a:rPr sz="3600" spc="-270" dirty="0"/>
              <a:t> </a:t>
            </a:r>
            <a:r>
              <a:rPr sz="3600" dirty="0"/>
              <a:t>Action</a:t>
            </a:r>
            <a:endParaRPr sz="3600"/>
          </a:p>
        </p:txBody>
      </p:sp>
      <p:sp>
        <p:nvSpPr>
          <p:cNvPr id="3" name="object 3"/>
          <p:cNvSpPr txBox="1"/>
          <p:nvPr/>
        </p:nvSpPr>
        <p:spPr>
          <a:xfrm>
            <a:off x="756073" y="2058923"/>
            <a:ext cx="7930515" cy="3980577"/>
          </a:xfrm>
          <a:prstGeom prst="rect">
            <a:avLst/>
          </a:prstGeom>
        </p:spPr>
        <p:txBody>
          <a:bodyPr vert="horz" wrap="square" lIns="0" tIns="134620" rIns="0" bIns="0" rtlCol="0">
            <a:spAutoFit/>
          </a:bodyPr>
          <a:lstStyle/>
          <a:p>
            <a:pPr marL="469900" marR="0" lvl="0" indent="-457200" algn="l" defTabSz="914400" rtl="0" eaLnBrk="1" fontAlgn="auto" latinLnBrk="0" hangingPunct="1">
              <a:lnSpc>
                <a:spcPct val="100000"/>
              </a:lnSpc>
              <a:spcBef>
                <a:spcPts val="1060"/>
              </a:spcBef>
              <a:spcAft>
                <a:spcPts val="0"/>
              </a:spcAft>
              <a:buClrTx/>
              <a:buSzTx/>
              <a:buFont typeface="Wingdings" panose="05000000000000000000" pitchFamily="2" charset="2"/>
              <a:buChar char="Ø"/>
              <a:tabLst/>
              <a:defRPr/>
            </a:pPr>
            <a:r>
              <a:rPr kumimoji="0" sz="3200" b="0" i="0" u="none" strike="noStrike" kern="1200" cap="none" spc="-5" normalizeH="0" baseline="0" noProof="0" dirty="0">
                <a:ln>
                  <a:noFill/>
                </a:ln>
                <a:solidFill>
                  <a:srgbClr val="404040"/>
                </a:solidFill>
                <a:effectLst/>
                <a:uLnTx/>
                <a:uFillTx/>
                <a:latin typeface="Trebuchet MS"/>
                <a:ea typeface="+mn-ea"/>
                <a:cs typeface="Trebuchet MS"/>
              </a:rPr>
              <a:t>Logistics </a:t>
            </a:r>
            <a:r>
              <a:rPr kumimoji="0" sz="3200" b="0" i="0" u="none" strike="noStrike" kern="1200" cap="none" spc="0" normalizeH="0" baseline="0" noProof="0" dirty="0">
                <a:ln>
                  <a:noFill/>
                </a:ln>
                <a:solidFill>
                  <a:srgbClr val="404040"/>
                </a:solidFill>
                <a:effectLst/>
                <a:uLnTx/>
                <a:uFillTx/>
                <a:latin typeface="Trebuchet MS"/>
                <a:ea typeface="+mn-ea"/>
                <a:cs typeface="Trebuchet MS"/>
              </a:rPr>
              <a:t>matter…</a:t>
            </a:r>
            <a:r>
              <a:rPr kumimoji="0" sz="3200" b="0" i="1" u="none" strike="noStrike" kern="1200" cap="none" spc="0" normalizeH="0" baseline="0" noProof="0" dirty="0">
                <a:ln>
                  <a:noFill/>
                </a:ln>
                <a:solidFill>
                  <a:srgbClr val="404040"/>
                </a:solidFill>
                <a:effectLst/>
                <a:uLnTx/>
                <a:uFillTx/>
                <a:latin typeface="Trebuchet MS"/>
                <a:ea typeface="+mn-ea"/>
                <a:cs typeface="Trebuchet MS"/>
              </a:rPr>
              <a:t>a </a:t>
            </a:r>
            <a:r>
              <a:rPr kumimoji="0" sz="3200" b="0" i="1" u="none" strike="noStrike" kern="1200" cap="none" spc="-5" normalizeH="0" baseline="0" noProof="0" dirty="0">
                <a:ln>
                  <a:noFill/>
                </a:ln>
                <a:solidFill>
                  <a:srgbClr val="404040"/>
                </a:solidFill>
                <a:effectLst/>
                <a:uLnTx/>
                <a:uFillTx/>
                <a:latin typeface="Trebuchet MS"/>
                <a:ea typeface="+mn-ea"/>
                <a:cs typeface="Trebuchet MS"/>
              </a:rPr>
              <a:t>lot</a:t>
            </a:r>
            <a:endParaRPr kumimoji="0" lang="en-US" sz="3200" b="0" i="0" u="none" strike="noStrike" kern="1200" cap="none" spc="0" normalizeH="0" baseline="0" noProof="0" dirty="0">
              <a:ln>
                <a:noFill/>
              </a:ln>
              <a:solidFill>
                <a:prstClr val="black"/>
              </a:solidFill>
              <a:effectLst/>
              <a:uLnTx/>
              <a:uFillTx/>
              <a:latin typeface="Trebuchet MS"/>
              <a:ea typeface="+mn-ea"/>
              <a:cs typeface="Trebuchet MS"/>
            </a:endParaRPr>
          </a:p>
          <a:p>
            <a:pPr marL="469900" marR="0" lvl="0" indent="-457200" algn="l" defTabSz="914400" rtl="0" eaLnBrk="1" fontAlgn="auto" latinLnBrk="0" hangingPunct="1">
              <a:lnSpc>
                <a:spcPct val="100000"/>
              </a:lnSpc>
              <a:spcBef>
                <a:spcPts val="96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srgbClr val="404040"/>
                </a:solidFill>
                <a:effectLst/>
                <a:uLnTx/>
                <a:uFillTx/>
                <a:latin typeface="Trebuchet MS"/>
                <a:ea typeface="+mn-ea"/>
                <a:cs typeface="Trebuchet MS"/>
              </a:rPr>
              <a:t>Democratize technical data</a:t>
            </a:r>
            <a:endParaRPr kumimoji="0" lang="en-US" sz="3200" b="0" i="0" u="none" strike="noStrike" kern="1200" cap="none" spc="0" normalizeH="0" baseline="0" noProof="0" dirty="0">
              <a:ln>
                <a:noFill/>
              </a:ln>
              <a:solidFill>
                <a:prstClr val="black"/>
              </a:solidFill>
              <a:effectLst/>
              <a:uLnTx/>
              <a:uFillTx/>
              <a:latin typeface="Trebuchet MS"/>
              <a:ea typeface="+mn-ea"/>
              <a:cs typeface="Trebuchet MS"/>
            </a:endParaRPr>
          </a:p>
          <a:p>
            <a:pPr marL="469265" marR="5080" lvl="0" indent="-457200" algn="l" defTabSz="914400" rtl="0" eaLnBrk="1" fontAlgn="auto" latinLnBrk="0" hangingPunct="1">
              <a:lnSpc>
                <a:spcPts val="3820"/>
              </a:lnSpc>
              <a:spcBef>
                <a:spcPts val="1200"/>
              </a:spcBef>
              <a:spcAft>
                <a:spcPts val="0"/>
              </a:spcAft>
              <a:buClrTx/>
              <a:buSzTx/>
              <a:buFont typeface="Wingdings" panose="05000000000000000000" pitchFamily="2" charset="2"/>
              <a:buChar char="Ø"/>
              <a:tabLst/>
              <a:defRPr/>
            </a:pPr>
            <a:r>
              <a:rPr kumimoji="0" sz="3200" b="0" i="0" u="none" strike="noStrike" kern="1200" cap="none" spc="0" normalizeH="0" baseline="0" noProof="0" dirty="0">
                <a:ln>
                  <a:noFill/>
                </a:ln>
                <a:solidFill>
                  <a:srgbClr val="404040"/>
                </a:solidFill>
                <a:effectLst/>
                <a:uLnTx/>
                <a:uFillTx/>
                <a:latin typeface="Trebuchet MS"/>
                <a:ea typeface="+mn-ea"/>
                <a:cs typeface="Trebuchet MS"/>
              </a:rPr>
              <a:t>Outreach must be </a:t>
            </a:r>
            <a:r>
              <a:rPr kumimoji="0" sz="3200" b="0" i="0" u="none" strike="noStrike" kern="1200" cap="none" spc="-114" normalizeH="0" baseline="0" noProof="0" dirty="0">
                <a:ln>
                  <a:noFill/>
                </a:ln>
                <a:solidFill>
                  <a:srgbClr val="404040"/>
                </a:solidFill>
                <a:effectLst/>
                <a:uLnTx/>
                <a:uFillTx/>
                <a:latin typeface="Trebuchet MS"/>
                <a:ea typeface="+mn-ea"/>
                <a:cs typeface="Trebuchet MS"/>
              </a:rPr>
              <a:t>far, </a:t>
            </a:r>
            <a:r>
              <a:rPr kumimoji="0" sz="3200" b="0" i="0" u="none" strike="noStrike" kern="1200" cap="none" spc="0" normalizeH="0" baseline="0" noProof="0" dirty="0">
                <a:ln>
                  <a:noFill/>
                </a:ln>
                <a:solidFill>
                  <a:srgbClr val="404040"/>
                </a:solidFill>
                <a:effectLst/>
                <a:uLnTx/>
                <a:uFillTx/>
                <a:latin typeface="Trebuchet MS"/>
                <a:ea typeface="+mn-ea"/>
                <a:cs typeface="Trebuchet MS"/>
              </a:rPr>
              <a:t>wide, linguistically  accessible and culturally</a:t>
            </a:r>
            <a:r>
              <a:rPr kumimoji="0" sz="3200" b="0" i="0" u="none" strike="noStrike" kern="1200" cap="none" spc="-20" normalizeH="0" baseline="0" noProof="0" dirty="0">
                <a:ln>
                  <a:noFill/>
                </a:ln>
                <a:solidFill>
                  <a:srgbClr val="404040"/>
                </a:solidFill>
                <a:effectLst/>
                <a:uLnTx/>
                <a:uFillTx/>
                <a:latin typeface="Trebuchet MS"/>
                <a:ea typeface="+mn-ea"/>
                <a:cs typeface="Trebuchet MS"/>
              </a:rPr>
              <a:t> </a:t>
            </a:r>
            <a:r>
              <a:rPr kumimoji="0" sz="3200" b="0" i="0" u="none" strike="noStrike" kern="1200" cap="none" spc="0" normalizeH="0" baseline="0" noProof="0" dirty="0">
                <a:ln>
                  <a:noFill/>
                </a:ln>
                <a:solidFill>
                  <a:srgbClr val="404040"/>
                </a:solidFill>
                <a:effectLst/>
                <a:uLnTx/>
                <a:uFillTx/>
                <a:latin typeface="Trebuchet MS"/>
                <a:ea typeface="+mn-ea"/>
                <a:cs typeface="Trebuchet MS"/>
              </a:rPr>
              <a:t>competent</a:t>
            </a:r>
            <a:endParaRPr kumimoji="0" sz="3200" b="0" i="0" u="none" strike="noStrike" kern="1200" cap="none" spc="0" normalizeH="0" baseline="0" noProof="0" dirty="0">
              <a:ln>
                <a:noFill/>
              </a:ln>
              <a:solidFill>
                <a:prstClr val="black"/>
              </a:solidFill>
              <a:effectLst/>
              <a:uLnTx/>
              <a:uFillTx/>
              <a:latin typeface="Trebuchet MS"/>
              <a:ea typeface="+mn-ea"/>
              <a:cs typeface="Trebuchet MS"/>
            </a:endParaRPr>
          </a:p>
          <a:p>
            <a:pPr marL="469265" marR="425450" lvl="0" indent="-457200" algn="l" defTabSz="914400" rtl="0" eaLnBrk="1" fontAlgn="auto" latinLnBrk="0" hangingPunct="1">
              <a:lnSpc>
                <a:spcPts val="3790"/>
              </a:lnSpc>
              <a:spcBef>
                <a:spcPts val="1095"/>
              </a:spcBef>
              <a:spcAft>
                <a:spcPts val="0"/>
              </a:spcAft>
              <a:buClrTx/>
              <a:buSzTx/>
              <a:buFont typeface="Wingdings" panose="05000000000000000000" pitchFamily="2" charset="2"/>
              <a:buChar char="Ø"/>
              <a:tabLst/>
              <a:defRPr/>
            </a:pPr>
            <a:r>
              <a:rPr kumimoji="0" sz="3200" b="0" i="0" u="none" strike="noStrike" kern="1200" cap="none" spc="0" normalizeH="0" baseline="0" noProof="0" dirty="0">
                <a:ln>
                  <a:noFill/>
                </a:ln>
                <a:solidFill>
                  <a:srgbClr val="404040"/>
                </a:solidFill>
                <a:effectLst/>
                <a:uLnTx/>
                <a:uFillTx/>
                <a:latin typeface="Trebuchet MS"/>
                <a:ea typeface="+mn-ea"/>
                <a:cs typeface="Trebuchet MS"/>
              </a:rPr>
              <a:t>Engagement </a:t>
            </a:r>
            <a:r>
              <a:rPr kumimoji="0" sz="3200" b="0" i="0" u="none" strike="noStrike" kern="1200" cap="none" spc="-5" normalizeH="0" baseline="0" noProof="0" dirty="0">
                <a:ln>
                  <a:noFill/>
                </a:ln>
                <a:solidFill>
                  <a:srgbClr val="404040"/>
                </a:solidFill>
                <a:effectLst/>
                <a:uLnTx/>
                <a:uFillTx/>
                <a:latin typeface="Trebuchet MS"/>
                <a:ea typeface="+mn-ea"/>
                <a:cs typeface="Trebuchet MS"/>
              </a:rPr>
              <a:t>doesn’t count </a:t>
            </a:r>
            <a:r>
              <a:rPr kumimoji="0" sz="3200" b="0" i="0" u="none" strike="noStrike" kern="1200" cap="none" spc="0" normalizeH="0" baseline="0" noProof="0" dirty="0">
                <a:ln>
                  <a:noFill/>
                </a:ln>
                <a:solidFill>
                  <a:srgbClr val="404040"/>
                </a:solidFill>
                <a:effectLst/>
                <a:uLnTx/>
                <a:uFillTx/>
                <a:latin typeface="Trebuchet MS"/>
                <a:ea typeface="+mn-ea"/>
                <a:cs typeface="Trebuchet MS"/>
              </a:rPr>
              <a:t>if it </a:t>
            </a:r>
            <a:r>
              <a:rPr kumimoji="0" sz="3200" b="0" i="0" u="none" strike="noStrike" kern="1200" cap="none" spc="-5" normalizeH="0" baseline="0" noProof="0" dirty="0">
                <a:ln>
                  <a:noFill/>
                </a:ln>
                <a:solidFill>
                  <a:srgbClr val="404040"/>
                </a:solidFill>
                <a:effectLst/>
                <a:uLnTx/>
                <a:uFillTx/>
                <a:latin typeface="Trebuchet MS"/>
                <a:ea typeface="+mn-ea"/>
                <a:cs typeface="Trebuchet MS"/>
              </a:rPr>
              <a:t>doesn’t  </a:t>
            </a:r>
            <a:r>
              <a:rPr kumimoji="0" sz="3200" b="0" i="0" u="none" strike="noStrike" kern="1200" cap="none" spc="0" normalizeH="0" baseline="0" noProof="0" dirty="0">
                <a:ln>
                  <a:noFill/>
                </a:ln>
                <a:solidFill>
                  <a:srgbClr val="404040"/>
                </a:solidFill>
                <a:effectLst/>
                <a:uLnTx/>
                <a:uFillTx/>
                <a:latin typeface="Trebuchet MS"/>
                <a:ea typeface="+mn-ea"/>
                <a:cs typeface="Trebuchet MS"/>
              </a:rPr>
              <a:t>empower people</a:t>
            </a:r>
            <a:endParaRPr kumimoji="0" sz="3200" b="0" i="0" u="none" strike="noStrike" kern="1200" cap="none" spc="0" normalizeH="0" baseline="0" noProof="0" dirty="0">
              <a:ln>
                <a:noFill/>
              </a:ln>
              <a:solidFill>
                <a:prstClr val="black"/>
              </a:solidFill>
              <a:effectLst/>
              <a:uLnTx/>
              <a:uFillTx/>
              <a:latin typeface="Trebuchet MS"/>
              <a:ea typeface="+mn-ea"/>
              <a:cs typeface="Trebuchet M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68382" y="618235"/>
            <a:ext cx="3816350" cy="1031240"/>
          </a:xfrm>
          <a:prstGeom prst="rect">
            <a:avLst/>
          </a:prstGeom>
        </p:spPr>
        <p:txBody>
          <a:bodyPr vert="horz" wrap="square" lIns="0" tIns="12700" rIns="0" bIns="0" rtlCol="0">
            <a:spAutoFit/>
          </a:bodyPr>
          <a:lstStyle/>
          <a:p>
            <a:pPr marL="12700">
              <a:lnSpc>
                <a:spcPct val="100000"/>
              </a:lnSpc>
              <a:spcBef>
                <a:spcPts val="100"/>
              </a:spcBef>
            </a:pPr>
            <a:r>
              <a:rPr spc="-5" dirty="0"/>
              <a:t>Thank</a:t>
            </a:r>
            <a:r>
              <a:rPr spc="-215" dirty="0"/>
              <a:t> </a:t>
            </a:r>
            <a:r>
              <a:rPr spc="-254" dirty="0"/>
              <a:t>You</a:t>
            </a:r>
          </a:p>
        </p:txBody>
      </p:sp>
      <p:sp>
        <p:nvSpPr>
          <p:cNvPr id="3" name="object 3"/>
          <p:cNvSpPr txBox="1"/>
          <p:nvPr/>
        </p:nvSpPr>
        <p:spPr>
          <a:xfrm>
            <a:off x="2305537" y="2058923"/>
            <a:ext cx="5339080" cy="3098165"/>
          </a:xfrm>
          <a:prstGeom prst="rect">
            <a:avLst/>
          </a:prstGeom>
        </p:spPr>
        <p:txBody>
          <a:bodyPr vert="horz" wrap="square" lIns="0" tIns="12700" rIns="0" bIns="0" rtlCol="0">
            <a:spAutoFit/>
          </a:bodyPr>
          <a:lstStyle/>
          <a:p>
            <a:pPr marL="1604010" marR="1593850" lvl="0" indent="-2540" algn="ctr" defTabSz="914400" rtl="0" eaLnBrk="1" fontAlgn="auto" latinLnBrk="0" hangingPunct="1">
              <a:lnSpc>
                <a:spcPct val="125000"/>
              </a:lnSpc>
              <a:spcBef>
                <a:spcPts val="100"/>
              </a:spcBef>
              <a:spcAft>
                <a:spcPts val="0"/>
              </a:spcAft>
              <a:buClrTx/>
              <a:buSzTx/>
              <a:buFontTx/>
              <a:buNone/>
              <a:tabLst/>
              <a:defRPr/>
            </a:pPr>
            <a:r>
              <a:rPr kumimoji="0" sz="3200" b="0" i="0" u="none" strike="noStrike" kern="1200" cap="none" spc="-5" normalizeH="0" baseline="0" noProof="0" dirty="0">
                <a:ln>
                  <a:noFill/>
                </a:ln>
                <a:solidFill>
                  <a:srgbClr val="404040"/>
                </a:solidFill>
                <a:effectLst/>
                <a:uLnTx/>
                <a:uFillTx/>
                <a:latin typeface="Trebuchet MS"/>
                <a:ea typeface="+mn-ea"/>
                <a:cs typeface="Trebuchet MS"/>
              </a:rPr>
              <a:t>Contact  </a:t>
            </a:r>
            <a:r>
              <a:rPr kumimoji="0" sz="3200" b="0" i="0" u="none" strike="noStrike" kern="1200" cap="none" spc="0" normalizeH="0" baseline="0" noProof="0" dirty="0">
                <a:ln>
                  <a:noFill/>
                </a:ln>
                <a:solidFill>
                  <a:srgbClr val="404040"/>
                </a:solidFill>
                <a:effectLst/>
                <a:uLnTx/>
                <a:uFillTx/>
                <a:latin typeface="Trebuchet MS"/>
                <a:ea typeface="+mn-ea"/>
                <a:cs typeface="Trebuchet MS"/>
              </a:rPr>
              <a:t>Ofelia</a:t>
            </a:r>
            <a:r>
              <a:rPr kumimoji="0" sz="3200" b="0" i="0" u="none" strike="noStrike" kern="1200" cap="none" spc="-75" normalizeH="0" baseline="0" noProof="0" dirty="0">
                <a:ln>
                  <a:noFill/>
                </a:ln>
                <a:solidFill>
                  <a:srgbClr val="404040"/>
                </a:solidFill>
                <a:effectLst/>
                <a:uLnTx/>
                <a:uFillTx/>
                <a:latin typeface="Trebuchet MS"/>
                <a:ea typeface="+mn-ea"/>
                <a:cs typeface="Trebuchet MS"/>
              </a:rPr>
              <a:t> </a:t>
            </a:r>
            <a:r>
              <a:rPr kumimoji="0" sz="3200" b="0" i="0" u="none" strike="noStrike" kern="1200" cap="none" spc="0" normalizeH="0" baseline="0" noProof="0" dirty="0">
                <a:ln>
                  <a:noFill/>
                </a:ln>
                <a:solidFill>
                  <a:srgbClr val="404040"/>
                </a:solidFill>
                <a:effectLst/>
                <a:uLnTx/>
                <a:uFillTx/>
                <a:latin typeface="Trebuchet MS"/>
                <a:ea typeface="+mn-ea"/>
                <a:cs typeface="Trebuchet MS"/>
              </a:rPr>
              <a:t>Bello</a:t>
            </a:r>
            <a:endParaRPr kumimoji="0" sz="3200" b="0" i="0" u="none" strike="noStrike" kern="1200" cap="none" spc="0" normalizeH="0" baseline="0" noProof="0">
              <a:ln>
                <a:noFill/>
              </a:ln>
              <a:solidFill>
                <a:prstClr val="black"/>
              </a:solidFill>
              <a:effectLst/>
              <a:uLnTx/>
              <a:uFillTx/>
              <a:latin typeface="Trebuchet MS"/>
              <a:ea typeface="+mn-ea"/>
              <a:cs typeface="Trebuchet MS"/>
            </a:endParaRPr>
          </a:p>
          <a:p>
            <a:pPr marL="12700" marR="5080" lvl="0" indent="1270" algn="ctr" defTabSz="914400" rtl="0" eaLnBrk="1" fontAlgn="auto" latinLnBrk="0" hangingPunct="1">
              <a:lnSpc>
                <a:spcPct val="126299"/>
              </a:lnSpc>
              <a:spcBef>
                <a:spcPts val="45"/>
              </a:spcBef>
              <a:spcAft>
                <a:spcPts val="0"/>
              </a:spcAft>
              <a:buClrTx/>
              <a:buSzTx/>
              <a:buFontTx/>
              <a:buNone/>
              <a:tabLst/>
              <a:defRPr/>
            </a:pPr>
            <a:r>
              <a:rPr kumimoji="0" sz="3200" b="0" i="0" u="heavy" strike="noStrike" kern="1200" cap="none" spc="0" normalizeH="0" baseline="0" noProof="0" dirty="0">
                <a:ln>
                  <a:noFill/>
                </a:ln>
                <a:solidFill>
                  <a:srgbClr val="99CA3C"/>
                </a:solidFill>
                <a:effectLst/>
                <a:uLnTx/>
                <a:uFill>
                  <a:solidFill>
                    <a:srgbClr val="99CA3C"/>
                  </a:solidFill>
                </a:uFill>
                <a:latin typeface="Trebuchet MS"/>
                <a:ea typeface="+mn-ea"/>
                <a:cs typeface="Trebuchet MS"/>
                <a:hlinkClick r:id="rId2"/>
              </a:rPr>
              <a:t>ofeliabello@youthunited.net </a:t>
            </a:r>
            <a:r>
              <a:rPr kumimoji="0" sz="3200" b="0" i="0" u="none" strike="noStrike" kern="1200" cap="none" spc="0" normalizeH="0" baseline="0" noProof="0" dirty="0">
                <a:ln>
                  <a:noFill/>
                </a:ln>
                <a:solidFill>
                  <a:srgbClr val="99CA3C"/>
                </a:solidFill>
                <a:effectLst/>
                <a:uLnTx/>
                <a:uFillTx/>
                <a:latin typeface="Trebuchet MS"/>
                <a:ea typeface="+mn-ea"/>
                <a:cs typeface="Trebuchet MS"/>
              </a:rPr>
              <a:t> </a:t>
            </a:r>
            <a:r>
              <a:rPr kumimoji="0" sz="3200" b="0" i="0" u="heavy" strike="noStrike" kern="1200" cap="none" spc="0" normalizeH="0" baseline="0" noProof="0" dirty="0">
                <a:ln>
                  <a:noFill/>
                </a:ln>
                <a:solidFill>
                  <a:srgbClr val="99CA3C"/>
                </a:solidFill>
                <a:effectLst/>
                <a:uLnTx/>
                <a:uFill>
                  <a:solidFill>
                    <a:srgbClr val="99CA3C"/>
                  </a:solidFill>
                </a:uFill>
                <a:latin typeface="Trebuchet MS"/>
                <a:ea typeface="+mn-ea"/>
                <a:cs typeface="Trebuchet MS"/>
                <a:hlinkClick r:id="rId3"/>
              </a:rPr>
              <a:t>h</a:t>
            </a:r>
            <a:r>
              <a:rPr kumimoji="0" sz="3200" b="0" i="0" u="heavy" strike="noStrike" kern="1200" cap="none" spc="5" normalizeH="0" baseline="0" noProof="0" dirty="0">
                <a:ln>
                  <a:noFill/>
                </a:ln>
                <a:solidFill>
                  <a:srgbClr val="99CA3C"/>
                </a:solidFill>
                <a:effectLst/>
                <a:uLnTx/>
                <a:uFill>
                  <a:solidFill>
                    <a:srgbClr val="99CA3C"/>
                  </a:solidFill>
                </a:uFill>
                <a:latin typeface="Trebuchet MS"/>
                <a:ea typeface="+mn-ea"/>
                <a:cs typeface="Trebuchet MS"/>
                <a:hlinkClick r:id="rId3"/>
              </a:rPr>
              <a:t>ttp</a:t>
            </a:r>
            <a:r>
              <a:rPr kumimoji="0" sz="3200" b="0" i="0" u="heavy" strike="noStrike" kern="1200" cap="none" spc="-5" normalizeH="0" baseline="0" noProof="0" dirty="0">
                <a:ln>
                  <a:noFill/>
                </a:ln>
                <a:solidFill>
                  <a:srgbClr val="99CA3C"/>
                </a:solidFill>
                <a:effectLst/>
                <a:uLnTx/>
                <a:uFill>
                  <a:solidFill>
                    <a:srgbClr val="99CA3C"/>
                  </a:solidFill>
                </a:uFill>
                <a:latin typeface="Trebuchet MS"/>
                <a:ea typeface="+mn-ea"/>
                <a:cs typeface="Trebuchet MS"/>
                <a:hlinkClick r:id="rId3"/>
              </a:rPr>
              <a:t>://</a:t>
            </a:r>
            <a:r>
              <a:rPr kumimoji="0" sz="3200" b="0" i="0" u="heavy" strike="noStrike" kern="1200" cap="none" spc="5" normalizeH="0" baseline="0" noProof="0" dirty="0">
                <a:ln>
                  <a:noFill/>
                </a:ln>
                <a:solidFill>
                  <a:srgbClr val="99CA3C"/>
                </a:solidFill>
                <a:effectLst/>
                <a:uLnTx/>
                <a:uFill>
                  <a:solidFill>
                    <a:srgbClr val="99CA3C"/>
                  </a:solidFill>
                </a:uFill>
                <a:latin typeface="Trebuchet MS"/>
                <a:ea typeface="+mn-ea"/>
                <a:cs typeface="Trebuchet MS"/>
                <a:hlinkClick r:id="rId3"/>
              </a:rPr>
              <a:t>ww</a:t>
            </a:r>
            <a:r>
              <a:rPr kumimoji="0" sz="3200" b="0" i="0" u="heavy" strike="noStrike" kern="1200" cap="none" spc="-335" normalizeH="0" baseline="0" noProof="0" dirty="0">
                <a:ln>
                  <a:noFill/>
                </a:ln>
                <a:solidFill>
                  <a:srgbClr val="99CA3C"/>
                </a:solidFill>
                <a:effectLst/>
                <a:uLnTx/>
                <a:uFill>
                  <a:solidFill>
                    <a:srgbClr val="99CA3C"/>
                  </a:solidFill>
                </a:uFill>
                <a:latin typeface="Trebuchet MS"/>
                <a:ea typeface="+mn-ea"/>
                <a:cs typeface="Trebuchet MS"/>
                <a:hlinkClick r:id="rId3"/>
              </a:rPr>
              <a:t>w</a:t>
            </a:r>
            <a:r>
              <a:rPr kumimoji="0" sz="3200" b="0" i="0" u="heavy" strike="noStrike" kern="1200" cap="none" spc="-5" normalizeH="0" baseline="0" noProof="0" dirty="0">
                <a:ln>
                  <a:noFill/>
                </a:ln>
                <a:solidFill>
                  <a:srgbClr val="99CA3C"/>
                </a:solidFill>
                <a:effectLst/>
                <a:uLnTx/>
                <a:uFill>
                  <a:solidFill>
                    <a:srgbClr val="99CA3C"/>
                  </a:solidFill>
                </a:uFill>
                <a:latin typeface="Trebuchet MS"/>
                <a:ea typeface="+mn-ea"/>
                <a:cs typeface="Trebuchet MS"/>
                <a:hlinkClick r:id="rId3"/>
              </a:rPr>
              <a:t>.y</a:t>
            </a:r>
            <a:r>
              <a:rPr kumimoji="0" sz="3200" b="0" i="0" u="heavy" strike="noStrike" kern="1200" cap="none" spc="-10" normalizeH="0" baseline="0" noProof="0" dirty="0">
                <a:ln>
                  <a:noFill/>
                </a:ln>
                <a:solidFill>
                  <a:srgbClr val="99CA3C"/>
                </a:solidFill>
                <a:effectLst/>
                <a:uLnTx/>
                <a:uFill>
                  <a:solidFill>
                    <a:srgbClr val="99CA3C"/>
                  </a:solidFill>
                </a:uFill>
                <a:latin typeface="Trebuchet MS"/>
                <a:ea typeface="+mn-ea"/>
                <a:cs typeface="Trebuchet MS"/>
                <a:hlinkClick r:id="rId3"/>
              </a:rPr>
              <a:t>o</a:t>
            </a:r>
            <a:r>
              <a:rPr kumimoji="0" sz="3200" b="0" i="0" u="heavy" strike="noStrike" kern="1200" cap="none" spc="0" normalizeH="0" baseline="0" noProof="0" dirty="0">
                <a:ln>
                  <a:noFill/>
                </a:ln>
                <a:solidFill>
                  <a:srgbClr val="99CA3C"/>
                </a:solidFill>
                <a:effectLst/>
                <a:uLnTx/>
                <a:uFill>
                  <a:solidFill>
                    <a:srgbClr val="99CA3C"/>
                  </a:solidFill>
                </a:uFill>
                <a:latin typeface="Trebuchet MS"/>
                <a:ea typeface="+mn-ea"/>
                <a:cs typeface="Trebuchet MS"/>
                <a:hlinkClick r:id="rId3"/>
              </a:rPr>
              <a:t>u</a:t>
            </a:r>
            <a:r>
              <a:rPr kumimoji="0" sz="3200" b="0" i="0" u="heavy" strike="noStrike" kern="1200" cap="none" spc="5" normalizeH="0" baseline="0" noProof="0" dirty="0">
                <a:ln>
                  <a:noFill/>
                </a:ln>
                <a:solidFill>
                  <a:srgbClr val="99CA3C"/>
                </a:solidFill>
                <a:effectLst/>
                <a:uLnTx/>
                <a:uFill>
                  <a:solidFill>
                    <a:srgbClr val="99CA3C"/>
                  </a:solidFill>
                </a:uFill>
                <a:latin typeface="Trebuchet MS"/>
                <a:ea typeface="+mn-ea"/>
                <a:cs typeface="Trebuchet MS"/>
                <a:hlinkClick r:id="rId3"/>
              </a:rPr>
              <a:t>t</a:t>
            </a:r>
            <a:r>
              <a:rPr kumimoji="0" sz="3200" b="0" i="0" u="heavy" strike="noStrike" kern="1200" cap="none" spc="0" normalizeH="0" baseline="0" noProof="0" dirty="0">
                <a:ln>
                  <a:noFill/>
                </a:ln>
                <a:solidFill>
                  <a:srgbClr val="99CA3C"/>
                </a:solidFill>
                <a:effectLst/>
                <a:uLnTx/>
                <a:uFill>
                  <a:solidFill>
                    <a:srgbClr val="99CA3C"/>
                  </a:solidFill>
                </a:uFill>
                <a:latin typeface="Trebuchet MS"/>
                <a:ea typeface="+mn-ea"/>
                <a:cs typeface="Trebuchet MS"/>
                <a:hlinkClick r:id="rId3"/>
              </a:rPr>
              <a:t>hun</a:t>
            </a:r>
            <a:r>
              <a:rPr kumimoji="0" sz="3200" b="0" i="0" u="heavy" strike="noStrike" kern="1200" cap="none" spc="-5" normalizeH="0" baseline="0" noProof="0" dirty="0">
                <a:ln>
                  <a:noFill/>
                </a:ln>
                <a:solidFill>
                  <a:srgbClr val="99CA3C"/>
                </a:solidFill>
                <a:effectLst/>
                <a:uLnTx/>
                <a:uFill>
                  <a:solidFill>
                    <a:srgbClr val="99CA3C"/>
                  </a:solidFill>
                </a:uFill>
                <a:latin typeface="Trebuchet MS"/>
                <a:ea typeface="+mn-ea"/>
                <a:cs typeface="Trebuchet MS"/>
                <a:hlinkClick r:id="rId3"/>
              </a:rPr>
              <a:t>i</a:t>
            </a:r>
            <a:r>
              <a:rPr kumimoji="0" sz="3200" b="0" i="0" u="heavy" strike="noStrike" kern="1200" cap="none" spc="5" normalizeH="0" baseline="0" noProof="0" dirty="0">
                <a:ln>
                  <a:noFill/>
                </a:ln>
                <a:solidFill>
                  <a:srgbClr val="99CA3C"/>
                </a:solidFill>
                <a:effectLst/>
                <a:uLnTx/>
                <a:uFill>
                  <a:solidFill>
                    <a:srgbClr val="99CA3C"/>
                  </a:solidFill>
                </a:uFill>
                <a:latin typeface="Trebuchet MS"/>
                <a:ea typeface="+mn-ea"/>
                <a:cs typeface="Trebuchet MS"/>
                <a:hlinkClick r:id="rId3"/>
              </a:rPr>
              <a:t>t</a:t>
            </a:r>
            <a:r>
              <a:rPr kumimoji="0" sz="3200" b="0" i="0" u="heavy" strike="noStrike" kern="1200" cap="none" spc="0" normalizeH="0" baseline="0" noProof="0" dirty="0">
                <a:ln>
                  <a:noFill/>
                </a:ln>
                <a:solidFill>
                  <a:srgbClr val="99CA3C"/>
                </a:solidFill>
                <a:effectLst/>
                <a:uLnTx/>
                <a:uFill>
                  <a:solidFill>
                    <a:srgbClr val="99CA3C"/>
                  </a:solidFill>
                </a:uFill>
                <a:latin typeface="Trebuchet MS"/>
                <a:ea typeface="+mn-ea"/>
                <a:cs typeface="Trebuchet MS"/>
                <a:hlinkClick r:id="rId3"/>
              </a:rPr>
              <a:t>e</a:t>
            </a:r>
            <a:r>
              <a:rPr kumimoji="0" sz="3200" b="0" i="0" u="heavy" strike="noStrike" kern="1200" cap="none" spc="5" normalizeH="0" baseline="0" noProof="0" dirty="0">
                <a:ln>
                  <a:noFill/>
                </a:ln>
                <a:solidFill>
                  <a:srgbClr val="99CA3C"/>
                </a:solidFill>
                <a:effectLst/>
                <a:uLnTx/>
                <a:uFill>
                  <a:solidFill>
                    <a:srgbClr val="99CA3C"/>
                  </a:solidFill>
                </a:uFill>
                <a:latin typeface="Trebuchet MS"/>
                <a:ea typeface="+mn-ea"/>
                <a:cs typeface="Trebuchet MS"/>
                <a:hlinkClick r:id="rId3"/>
              </a:rPr>
              <a:t>d</a:t>
            </a:r>
            <a:r>
              <a:rPr kumimoji="0" sz="3200" b="0" i="0" u="heavy" strike="noStrike" kern="1200" cap="none" spc="-5" normalizeH="0" baseline="0" noProof="0" dirty="0">
                <a:ln>
                  <a:noFill/>
                </a:ln>
                <a:solidFill>
                  <a:srgbClr val="99CA3C"/>
                </a:solidFill>
                <a:effectLst/>
                <a:uLnTx/>
                <a:uFill>
                  <a:solidFill>
                    <a:srgbClr val="99CA3C"/>
                  </a:solidFill>
                </a:uFill>
                <a:latin typeface="Trebuchet MS"/>
                <a:ea typeface="+mn-ea"/>
                <a:cs typeface="Trebuchet MS"/>
                <a:hlinkClick r:id="rId3"/>
              </a:rPr>
              <a:t>.</a:t>
            </a:r>
            <a:r>
              <a:rPr kumimoji="0" sz="3200" b="0" i="0" u="heavy" strike="noStrike" kern="1200" cap="none" spc="0" normalizeH="0" baseline="0" noProof="0" dirty="0">
                <a:ln>
                  <a:noFill/>
                </a:ln>
                <a:solidFill>
                  <a:srgbClr val="99CA3C"/>
                </a:solidFill>
                <a:effectLst/>
                <a:uLnTx/>
                <a:uFill>
                  <a:solidFill>
                    <a:srgbClr val="99CA3C"/>
                  </a:solidFill>
                </a:uFill>
                <a:latin typeface="Trebuchet MS"/>
                <a:ea typeface="+mn-ea"/>
                <a:cs typeface="Trebuchet MS"/>
                <a:hlinkClick r:id="rId3"/>
              </a:rPr>
              <a:t>net </a:t>
            </a:r>
            <a:r>
              <a:rPr kumimoji="0" sz="3200" b="0" i="0" u="none" strike="noStrike" kern="1200" cap="none" spc="0" normalizeH="0" baseline="0" noProof="0" dirty="0">
                <a:ln>
                  <a:noFill/>
                </a:ln>
                <a:solidFill>
                  <a:srgbClr val="99CA3C"/>
                </a:solidFill>
                <a:effectLst/>
                <a:uLnTx/>
                <a:uFillTx/>
                <a:latin typeface="Trebuchet MS"/>
                <a:ea typeface="+mn-ea"/>
                <a:cs typeface="Trebuchet MS"/>
              </a:rPr>
              <a:t> </a:t>
            </a:r>
            <a:r>
              <a:rPr kumimoji="0" sz="3200" b="0" i="0" u="none" strike="noStrike" kern="1200" cap="none" spc="-5" normalizeH="0" baseline="0" noProof="0" dirty="0">
                <a:ln>
                  <a:noFill/>
                </a:ln>
                <a:solidFill>
                  <a:srgbClr val="404040"/>
                </a:solidFill>
                <a:effectLst/>
                <a:uLnTx/>
                <a:uFillTx/>
                <a:latin typeface="Trebuchet MS"/>
                <a:ea typeface="+mn-ea"/>
                <a:cs typeface="Trebuchet MS"/>
              </a:rPr>
              <a:t>(650)321-9165</a:t>
            </a:r>
            <a:endParaRPr kumimoji="0" sz="3200" b="0" i="0" u="none" strike="noStrike" kern="1200" cap="none" spc="0" normalizeH="0" baseline="0" noProof="0">
              <a:ln>
                <a:noFill/>
              </a:ln>
              <a:solidFill>
                <a:prstClr val="black"/>
              </a:solidFill>
              <a:effectLst/>
              <a:uLnTx/>
              <a:uFillTx/>
              <a:latin typeface="Trebuchet MS"/>
              <a:ea typeface="+mn-ea"/>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289" y="448203"/>
            <a:ext cx="11097191" cy="1072416"/>
          </a:xfrm>
        </p:spPr>
        <p:txBody>
          <a:bodyPr>
            <a:noAutofit/>
          </a:bodyPr>
          <a:lstStyle/>
          <a:p>
            <a:r>
              <a:rPr lang="en-US" sz="3600" dirty="0"/>
              <a:t>California residents are much less likely to stay in their current residence. </a:t>
            </a:r>
          </a:p>
        </p:txBody>
      </p:sp>
      <p:sp>
        <p:nvSpPr>
          <p:cNvPr id="4" name="Slide Number Placeholder 3"/>
          <p:cNvSpPr>
            <a:spLocks noGrp="1"/>
          </p:cNvSpPr>
          <p:nvPr>
            <p:ph type="sldNum" sz="quarter" idx="4"/>
          </p:nvPr>
        </p:nvSpPr>
        <p:spPr/>
        <p:txBody>
          <a:bodyPr/>
          <a:lstStyle/>
          <a:p>
            <a:fld id="{1192A142-7054-431A-A71A-F024B58D1027}" type="slidenum">
              <a:rPr lang="en-US" smtClean="0"/>
              <a:pPr/>
              <a:t>6</a:t>
            </a:fld>
            <a:endParaRPr lang="en-US" dirty="0"/>
          </a:p>
        </p:txBody>
      </p:sp>
      <p:graphicFrame>
        <p:nvGraphicFramePr>
          <p:cNvPr id="18" name="Chart 17"/>
          <p:cNvGraphicFramePr/>
          <p:nvPr>
            <p:extLst/>
          </p:nvPr>
        </p:nvGraphicFramePr>
        <p:xfrm>
          <a:off x="6024716" y="2156473"/>
          <a:ext cx="4850978" cy="363988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a:xfrm>
            <a:off x="363289" y="5853910"/>
            <a:ext cx="11097191" cy="307008"/>
          </a:xfrm>
          <a:prstGeom prst="rect">
            <a:avLst/>
          </a:prstGeom>
          <a:noFill/>
          <a:ln>
            <a:noFill/>
          </a:ln>
        </p:spPr>
        <p:txBody>
          <a:bodyPr wrap="square" rtlCol="0" anchor="ctr" anchorCtr="0">
            <a:noAutofit/>
          </a:bodyPr>
          <a:lstStyle/>
          <a:p>
            <a:r>
              <a:rPr lang="en-US" sz="1000" i="1" dirty="0">
                <a:solidFill>
                  <a:schemeClr val="bg1">
                    <a:lumMod val="50000"/>
                  </a:schemeClr>
                </a:solidFill>
              </a:rPr>
              <a:t>Q3: Thinking about your future years are you more likely to move to a different community, move into a different residence within your current community or stay in your current residence and never move?  </a:t>
            </a:r>
          </a:p>
        </p:txBody>
      </p:sp>
      <p:graphicFrame>
        <p:nvGraphicFramePr>
          <p:cNvPr id="6" name="Chart 5"/>
          <p:cNvGraphicFramePr/>
          <p:nvPr>
            <p:extLst>
              <p:ext uri="{D42A27DB-BD31-4B8C-83A1-F6EECF244321}">
                <p14:modId xmlns:p14="http://schemas.microsoft.com/office/powerpoint/2010/main" val="4194020131"/>
              </p:ext>
            </p:extLst>
          </p:nvPr>
        </p:nvGraphicFramePr>
        <p:xfrm>
          <a:off x="1421745" y="1332238"/>
          <a:ext cx="9143999" cy="45216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2987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209263"/>
            <a:ext cx="10955655" cy="1081655"/>
          </a:xfrm>
        </p:spPr>
        <p:txBody>
          <a:bodyPr>
            <a:noAutofit/>
          </a:bodyPr>
          <a:lstStyle/>
          <a:p>
            <a:pPr lvl="0">
              <a:defRPr/>
            </a:pPr>
            <a:r>
              <a:rPr lang="en-US" sz="3600" dirty="0"/>
              <a:t>Few currently have accessory dwelling units; however, a third would consider building one. </a:t>
            </a:r>
          </a:p>
        </p:txBody>
      </p:sp>
      <p:sp>
        <p:nvSpPr>
          <p:cNvPr id="4" name="Slide Number Placeholder 3"/>
          <p:cNvSpPr>
            <a:spLocks noGrp="1"/>
          </p:cNvSpPr>
          <p:nvPr>
            <p:ph type="sldNum" sz="quarter" idx="4"/>
          </p:nvPr>
        </p:nvSpPr>
        <p:spPr/>
        <p:txBody>
          <a:bodyPr/>
          <a:lstStyle/>
          <a:p>
            <a:fld id="{1192A142-7054-431A-A71A-F024B58D1027}" type="slidenum">
              <a:rPr lang="en-US" smtClean="0"/>
              <a:pPr/>
              <a:t>7</a:t>
            </a:fld>
            <a:endParaRPr lang="en-US" dirty="0"/>
          </a:p>
        </p:txBody>
      </p:sp>
      <p:sp>
        <p:nvSpPr>
          <p:cNvPr id="9" name="TextBox 8"/>
          <p:cNvSpPr txBox="1"/>
          <p:nvPr/>
        </p:nvSpPr>
        <p:spPr>
          <a:xfrm>
            <a:off x="8001000" y="4194525"/>
            <a:ext cx="2865650" cy="1354217"/>
          </a:xfrm>
          <a:prstGeom prst="rect">
            <a:avLst/>
          </a:prstGeom>
          <a:noFill/>
        </p:spPr>
        <p:txBody>
          <a:bodyPr wrap="square" rtlCol="0">
            <a:spAutoFit/>
          </a:bodyPr>
          <a:lstStyle/>
          <a:p>
            <a:pPr algn="ctr"/>
            <a:r>
              <a:rPr lang="en-US" sz="2800" b="1" dirty="0">
                <a:solidFill>
                  <a:schemeClr val="accent1"/>
                </a:solidFill>
              </a:rPr>
              <a:t>1 in 3 </a:t>
            </a:r>
          </a:p>
          <a:p>
            <a:pPr algn="ctr"/>
            <a:r>
              <a:rPr lang="en-US" b="1" dirty="0">
                <a:solidFill>
                  <a:schemeClr val="accent1"/>
                </a:solidFill>
              </a:rPr>
              <a:t>would consider building an ADU on their property</a:t>
            </a:r>
          </a:p>
        </p:txBody>
      </p:sp>
      <p:graphicFrame>
        <p:nvGraphicFramePr>
          <p:cNvPr id="10" name="Content Placeholder 2"/>
          <p:cNvGraphicFramePr>
            <a:graphicFrameLocks/>
          </p:cNvGraphicFramePr>
          <p:nvPr>
            <p:extLst>
              <p:ext uri="{D42A27DB-BD31-4B8C-83A1-F6EECF244321}">
                <p14:modId xmlns:p14="http://schemas.microsoft.com/office/powerpoint/2010/main" val="649765364"/>
              </p:ext>
            </p:extLst>
          </p:nvPr>
        </p:nvGraphicFramePr>
        <p:xfrm>
          <a:off x="7778859" y="1123636"/>
          <a:ext cx="3152774" cy="273503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370583" y="5943600"/>
            <a:ext cx="11030661" cy="491607"/>
          </a:xfrm>
          <a:prstGeom prst="rect">
            <a:avLst/>
          </a:prstGeom>
          <a:noFill/>
          <a:ln>
            <a:noFill/>
          </a:ln>
        </p:spPr>
        <p:txBody>
          <a:bodyPr wrap="square" rtlCol="0" anchor="ctr" anchorCtr="0">
            <a:noAutofit/>
          </a:bodyPr>
          <a:lstStyle/>
          <a:p>
            <a:r>
              <a:rPr lang="en-US" sz="1000" i="1" dirty="0">
                <a:solidFill>
                  <a:schemeClr val="bg1">
                    <a:lumMod val="50000"/>
                  </a:schemeClr>
                </a:solidFill>
              </a:rPr>
              <a:t>Q9: Do you currently have an ADU on your property? Q10: [Respondents who do not have an ADU on their property.] If you had the space to create an ADU within your home or on your property, would you consider doing that?  </a:t>
            </a:r>
          </a:p>
          <a:p>
            <a:endParaRPr lang="en-US" sz="1100" dirty="0">
              <a:solidFill>
                <a:schemeClr val="bg1">
                  <a:lumMod val="50000"/>
                </a:schemeClr>
              </a:solidFill>
            </a:endParaRPr>
          </a:p>
        </p:txBody>
      </p:sp>
      <p:sp>
        <p:nvSpPr>
          <p:cNvPr id="12" name="Rectangle 11"/>
          <p:cNvSpPr/>
          <p:nvPr/>
        </p:nvSpPr>
        <p:spPr>
          <a:xfrm>
            <a:off x="504825" y="1371601"/>
            <a:ext cx="6420409" cy="227396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buClr>
                <a:srgbClr val="1B90A3"/>
              </a:buClr>
            </a:pPr>
            <a:r>
              <a:rPr lang="en-US" sz="1650" dirty="0">
                <a:solidFill>
                  <a:schemeClr val="tx1"/>
                </a:solidFill>
              </a:rPr>
              <a:t>An Accessory Dwelling Unit, or ADU, is a residential unit built on the same lot as an existing single family home and may be attached or detached to the home. It can be commonly referred to as a “granny flat” or “in-law quarters.” ADUs provide complete separate living quarters, including a kitchen and bathroom, that can allow older adults to age in their existing home with live-in care, make it possible for adults to assist their aging parents, other relatives and loved ones, or be used for rental income.</a:t>
            </a:r>
          </a:p>
        </p:txBody>
      </p:sp>
      <p:sp>
        <p:nvSpPr>
          <p:cNvPr id="13" name="Rounded Rectangle 12"/>
          <p:cNvSpPr/>
          <p:nvPr/>
        </p:nvSpPr>
        <p:spPr>
          <a:xfrm>
            <a:off x="1246909" y="4220233"/>
            <a:ext cx="4384963" cy="1302799"/>
          </a:xfrm>
          <a:prstGeom prst="round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522673" y="4409224"/>
            <a:ext cx="1962199" cy="92481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chemeClr val="accent1"/>
                </a:solidFill>
              </a:rPr>
              <a:t>7%</a:t>
            </a:r>
            <a:r>
              <a:rPr lang="en-US" sz="3600" dirty="0">
                <a:solidFill>
                  <a:schemeClr val="accent1"/>
                </a:solidFill>
              </a:rPr>
              <a:t> </a:t>
            </a:r>
          </a:p>
          <a:p>
            <a:pPr lvl="0" algn="ctr"/>
            <a:r>
              <a:rPr lang="en-US" sz="1600" dirty="0">
                <a:solidFill>
                  <a:schemeClr val="accent1"/>
                </a:solidFill>
              </a:rPr>
              <a:t>Have an Accessory Dwelling Unit</a:t>
            </a:r>
          </a:p>
        </p:txBody>
      </p:sp>
    </p:spTree>
    <p:extLst>
      <p:ext uri="{BB962C8B-B14F-4D97-AF65-F5344CB8AC3E}">
        <p14:creationId xmlns:p14="http://schemas.microsoft.com/office/powerpoint/2010/main" val="2682548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589" y="209263"/>
            <a:ext cx="11000892" cy="1375697"/>
          </a:xfrm>
        </p:spPr>
        <p:txBody>
          <a:bodyPr>
            <a:noAutofit/>
          </a:bodyPr>
          <a:lstStyle/>
          <a:p>
            <a:pPr lvl="0">
              <a:defRPr/>
            </a:pPr>
            <a:r>
              <a:rPr lang="en-US" sz="3600" dirty="0"/>
              <a:t>Adults who have or would consider building an ADU are most willing to build to provide space for those they care about. </a:t>
            </a:r>
          </a:p>
        </p:txBody>
      </p:sp>
      <p:sp>
        <p:nvSpPr>
          <p:cNvPr id="4" name="Slide Number Placeholder 3"/>
          <p:cNvSpPr>
            <a:spLocks noGrp="1"/>
          </p:cNvSpPr>
          <p:nvPr>
            <p:ph type="sldNum" sz="quarter" idx="4"/>
          </p:nvPr>
        </p:nvSpPr>
        <p:spPr/>
        <p:txBody>
          <a:bodyPr/>
          <a:lstStyle/>
          <a:p>
            <a:fld id="{1192A142-7054-431A-A71A-F024B58D1027}" type="slidenum">
              <a:rPr lang="en-US" smtClean="0"/>
              <a:pPr/>
              <a:t>8</a:t>
            </a:fld>
            <a:endParaRPr lang="en-US" dirty="0"/>
          </a:p>
        </p:txBody>
      </p:sp>
      <p:graphicFrame>
        <p:nvGraphicFramePr>
          <p:cNvPr id="9" name="Content Placeholder 2"/>
          <p:cNvGraphicFramePr>
            <a:graphicFrameLocks/>
          </p:cNvGraphicFramePr>
          <p:nvPr>
            <p:extLst>
              <p:ext uri="{D42A27DB-BD31-4B8C-83A1-F6EECF244321}">
                <p14:modId xmlns:p14="http://schemas.microsoft.com/office/powerpoint/2010/main" val="2218199975"/>
              </p:ext>
            </p:extLst>
          </p:nvPr>
        </p:nvGraphicFramePr>
        <p:xfrm>
          <a:off x="459589" y="1392738"/>
          <a:ext cx="10955102" cy="420683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379539" y="5741894"/>
            <a:ext cx="11035152" cy="445148"/>
          </a:xfrm>
          <a:prstGeom prst="rect">
            <a:avLst/>
          </a:prstGeom>
          <a:noFill/>
          <a:ln>
            <a:noFill/>
          </a:ln>
        </p:spPr>
        <p:txBody>
          <a:bodyPr wrap="square" rtlCol="0" anchor="ctr" anchorCtr="0">
            <a:noAutofit/>
          </a:bodyPr>
          <a:lstStyle/>
          <a:p>
            <a:r>
              <a:rPr lang="en-US" sz="1000" i="1" dirty="0">
                <a:solidFill>
                  <a:schemeClr val="bg1">
                    <a:lumMod val="50000"/>
                  </a:schemeClr>
                </a:solidFill>
              </a:rPr>
              <a:t>Q11: [Respondents who have an ADU on their property or would consider building an ADU on their property.] For each of the following reasons choose whether each one is a major reason, a minor reason, or not a reason for building an ADU on your property. </a:t>
            </a:r>
          </a:p>
        </p:txBody>
      </p:sp>
    </p:spTree>
    <p:extLst>
      <p:ext uri="{BB962C8B-B14F-4D97-AF65-F5344CB8AC3E}">
        <p14:creationId xmlns:p14="http://schemas.microsoft.com/office/powerpoint/2010/main" val="1368709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786" y="209263"/>
            <a:ext cx="11604850" cy="1510171"/>
          </a:xfrm>
        </p:spPr>
        <p:txBody>
          <a:bodyPr>
            <a:noAutofit/>
          </a:bodyPr>
          <a:lstStyle/>
          <a:p>
            <a:r>
              <a:rPr lang="en-US" sz="3600" dirty="0"/>
              <a:t>California residents are </a:t>
            </a:r>
            <a:r>
              <a:rPr lang="en-US" sz="3600" i="1" dirty="0"/>
              <a:t>more</a:t>
            </a:r>
            <a:r>
              <a:rPr lang="en-US" sz="3600" dirty="0"/>
              <a:t> likely to build an ADU for financial gain and </a:t>
            </a:r>
            <a:r>
              <a:rPr lang="en-US" sz="3600" i="1" dirty="0"/>
              <a:t>less</a:t>
            </a:r>
            <a:r>
              <a:rPr lang="en-US" sz="3600" dirty="0"/>
              <a:t> likely to build one to care for a loved one.</a:t>
            </a:r>
          </a:p>
        </p:txBody>
      </p:sp>
      <p:sp>
        <p:nvSpPr>
          <p:cNvPr id="4" name="Slide Number Placeholder 3"/>
          <p:cNvSpPr>
            <a:spLocks noGrp="1"/>
          </p:cNvSpPr>
          <p:nvPr>
            <p:ph type="sldNum" sz="quarter" idx="4"/>
          </p:nvPr>
        </p:nvSpPr>
        <p:spPr/>
        <p:txBody>
          <a:bodyPr/>
          <a:lstStyle/>
          <a:p>
            <a:fld id="{1192A142-7054-431A-A71A-F024B58D1027}" type="slidenum">
              <a:rPr lang="en-US" smtClean="0"/>
              <a:pPr/>
              <a:t>9</a:t>
            </a:fld>
            <a:endParaRPr lang="en-US" dirty="0"/>
          </a:p>
        </p:txBody>
      </p:sp>
      <p:sp>
        <p:nvSpPr>
          <p:cNvPr id="7" name="TextBox 12"/>
          <p:cNvSpPr txBox="1"/>
          <p:nvPr/>
        </p:nvSpPr>
        <p:spPr>
          <a:xfrm>
            <a:off x="372786" y="5975197"/>
            <a:ext cx="10874334" cy="278751"/>
          </a:xfrm>
          <a:prstGeom prst="rect">
            <a:avLst/>
          </a:prstGeom>
          <a:noFill/>
          <a:ln>
            <a:noFill/>
          </a:ln>
        </p:spPr>
        <p:txBody>
          <a:bodyPr wrap="square"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i="1" dirty="0">
                <a:solidFill>
                  <a:schemeClr val="bg1">
                    <a:lumMod val="50000"/>
                  </a:schemeClr>
                </a:solidFill>
              </a:rPr>
              <a:t>Q11: [Respondents who have an ADU on their property or would consider building an ADU on their property.] For each of the following reasons choose whether each one is a major reason, a minor reason, or not a reason for building an ADU on your property. </a:t>
            </a:r>
          </a:p>
          <a:p>
            <a:endParaRPr lang="en-US" sz="1000" i="1" dirty="0">
              <a:solidFill>
                <a:schemeClr val="bg1">
                  <a:lumMod val="50000"/>
                </a:schemeClr>
              </a:solidFill>
            </a:endParaRPr>
          </a:p>
        </p:txBody>
      </p:sp>
      <p:graphicFrame>
        <p:nvGraphicFramePr>
          <p:cNvPr id="6" name="Chart 5"/>
          <p:cNvGraphicFramePr/>
          <p:nvPr>
            <p:extLst>
              <p:ext uri="{D42A27DB-BD31-4B8C-83A1-F6EECF244321}">
                <p14:modId xmlns:p14="http://schemas.microsoft.com/office/powerpoint/2010/main" val="1671487944"/>
              </p:ext>
            </p:extLst>
          </p:nvPr>
        </p:nvGraphicFramePr>
        <p:xfrm>
          <a:off x="1538598" y="1769634"/>
          <a:ext cx="8867273" cy="41553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258225"/>
      </p:ext>
    </p:extLst>
  </p:cSld>
  <p:clrMapOvr>
    <a:masterClrMapping/>
  </p:clrMapOvr>
</p:sld>
</file>

<file path=ppt/theme/theme1.xml><?xml version="1.0" encoding="utf-8"?>
<a:theme xmlns:a="http://schemas.openxmlformats.org/drawingml/2006/main" name="20180601 RESEARCH_Ext_PPT_Template">
  <a:themeElements>
    <a:clrScheme name="AARP Research">
      <a:dk1>
        <a:sysClr val="windowText" lastClr="000000"/>
      </a:dk1>
      <a:lt1>
        <a:sysClr val="window" lastClr="FFFFFF"/>
      </a:lt1>
      <a:dk2>
        <a:srgbClr val="82786F"/>
      </a:dk2>
      <a:lt2>
        <a:srgbClr val="EEECE1"/>
      </a:lt2>
      <a:accent1>
        <a:srgbClr val="104270"/>
      </a:accent1>
      <a:accent2>
        <a:srgbClr val="9E2121"/>
      </a:accent2>
      <a:accent3>
        <a:srgbClr val="D4A02A"/>
      </a:accent3>
      <a:accent4>
        <a:srgbClr val="009B48"/>
      </a:accent4>
      <a:accent5>
        <a:srgbClr val="1C90A3"/>
      </a:accent5>
      <a:accent6>
        <a:srgbClr val="3D143B"/>
      </a:accent6>
      <a:hlink>
        <a:srgbClr val="3A91DF"/>
      </a:hlink>
      <a:folHlink>
        <a:srgbClr val="3D143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60924 RESEARCH_Ext_PPT_Template BLUE.potx" id="{4AEF3E07-5F57-473B-AC2A-97AF137204A4}" vid="{8237EB02-DFD7-4AE8-8831-332F6C16F449}"/>
    </a:ext>
  </a:extLst>
</a:theme>
</file>

<file path=ppt/theme/theme2.xml><?xml version="1.0" encoding="utf-8"?>
<a:theme xmlns:a="http://schemas.openxmlformats.org/drawingml/2006/main" name="1_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9CA3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9103D13F823B44A00654DCEA97535A" ma:contentTypeVersion="13" ma:contentTypeDescription="Create a new document." ma:contentTypeScope="" ma:versionID="698f578094791fe4f756221788618a77">
  <xsd:schema xmlns:xsd="http://www.w3.org/2001/XMLSchema" xmlns:xs="http://www.w3.org/2001/XMLSchema" xmlns:p="http://schemas.microsoft.com/office/2006/metadata/properties" xmlns:ns3="45874be1-1468-4d14-9456-75362610407e" xmlns:ns4="697ff53d-0f8a-4005-a347-d5f8c0220e41" targetNamespace="http://schemas.microsoft.com/office/2006/metadata/properties" ma:root="true" ma:fieldsID="bbb1e743b7872cd0e50ec46b08a3dc7d" ns3:_="" ns4:_="">
    <xsd:import namespace="45874be1-1468-4d14-9456-75362610407e"/>
    <xsd:import namespace="697ff53d-0f8a-4005-a347-d5f8c0220e4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874be1-1468-4d14-9456-75362610407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7ff53d-0f8a-4005-a347-d5f8c0220e4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A3CAFB-D31E-4BA1-9496-3952C889E3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874be1-1468-4d14-9456-75362610407e"/>
    <ds:schemaRef ds:uri="697ff53d-0f8a-4005-a347-d5f8c0220e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64ECA7-1095-4051-8917-6B273B5E6535}">
  <ds:schemaRefs>
    <ds:schemaRef ds:uri="http://schemas.microsoft.com/sharepoint/v3/contenttype/forms"/>
  </ds:schemaRefs>
</ds:datastoreItem>
</file>

<file path=customXml/itemProps3.xml><?xml version="1.0" encoding="utf-8"?>
<ds:datastoreItem xmlns:ds="http://schemas.openxmlformats.org/officeDocument/2006/customXml" ds:itemID="{D0A40685-6A18-4DE0-AAA8-B9CB82728367}">
  <ds:schemaRefs>
    <ds:schemaRef ds:uri="http://purl.org/dc/elements/1.1/"/>
    <ds:schemaRef ds:uri="http://schemas.openxmlformats.org/package/2006/metadata/core-properties"/>
    <ds:schemaRef ds:uri="http://schemas.microsoft.com/office/infopath/2007/PartnerControls"/>
    <ds:schemaRef ds:uri="http://www.w3.org/XML/1998/namespace"/>
    <ds:schemaRef ds:uri="697ff53d-0f8a-4005-a347-d5f8c0220e41"/>
    <ds:schemaRef ds:uri="http://schemas.microsoft.com/office/2006/documentManagement/types"/>
    <ds:schemaRef ds:uri="http://purl.org/dc/terms/"/>
    <ds:schemaRef ds:uri="45874be1-1468-4d14-9456-75362610407e"/>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20160924 RESEARCH_Ext_PPT_Template BLUE_aarp</Template>
  <TotalTime>23736</TotalTime>
  <Words>5368</Words>
  <Application>Microsoft Office PowerPoint</Application>
  <PresentationFormat>Widescreen</PresentationFormat>
  <Paragraphs>486</Paragraphs>
  <Slides>56</Slides>
  <Notes>47</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56</vt:i4>
      </vt:variant>
    </vt:vector>
  </HeadingPairs>
  <TitlesOfParts>
    <vt:vector size="70" baseType="lpstr">
      <vt:lpstr>Arial</vt:lpstr>
      <vt:lpstr>Arial Black</vt:lpstr>
      <vt:lpstr>Arial Narrow</vt:lpstr>
      <vt:lpstr>Calibri</vt:lpstr>
      <vt:lpstr>Merriweather</vt:lpstr>
      <vt:lpstr>Microsoft Sans Serif</vt:lpstr>
      <vt:lpstr>Proxima Nova</vt:lpstr>
      <vt:lpstr>Trebuchet MS</vt:lpstr>
      <vt:lpstr>Wingdings</vt:lpstr>
      <vt:lpstr>20180601 RESEARCH_Ext_PPT_Template</vt:lpstr>
      <vt:lpstr>1_Simple Light</vt:lpstr>
      <vt:lpstr>Spearmint</vt:lpstr>
      <vt:lpstr>Office Theme</vt:lpstr>
      <vt:lpstr>Simple Light</vt:lpstr>
      <vt:lpstr>PowerPoint Presentation</vt:lpstr>
      <vt:lpstr>PowerPoint Presentation</vt:lpstr>
      <vt:lpstr>Preference to stay in their own community and residence is higher in older generations. </vt:lpstr>
      <vt:lpstr>Preference to stay in their own residence is lower among California residents. </vt:lpstr>
      <vt:lpstr>Younger generations are more likely to move to a different community compared to older generations which are more likely to stay in their current residence. </vt:lpstr>
      <vt:lpstr>California residents are much less likely to stay in their current residence. </vt:lpstr>
      <vt:lpstr>Few currently have accessory dwelling units; however, a third would consider building one. </vt:lpstr>
      <vt:lpstr>Adults who have or would consider building an ADU are most willing to build to provide space for those they care about. </vt:lpstr>
      <vt:lpstr>California residents are more likely to build an ADU for financial gain and less likely to build one to care for a loved one.</vt:lpstr>
      <vt:lpstr>Generation Y, X and Baby Boomers are more likely to live in an ADU if they needed help or to live close by to someone. Silent generation is least likely to live in an ADU to lower housing costs</vt:lpstr>
      <vt:lpstr>California residents are most likely to live in an ADU to lower housing costs.</vt:lpstr>
      <vt:lpstr>Generation Y, X and Baby Boomers are more likely to consider home sharing. Although more Gen Z report being unsure, it is not a statistically significant difference.</vt:lpstr>
      <vt:lpstr>Reasons for considering home sharing are actually similar across generations even though there appear to be some differences, they are not a statistically significant.</vt:lpstr>
      <vt:lpstr>PowerPoint Presentation</vt:lpstr>
      <vt:lpstr>Interest in joining a village and willingness to pay a fee are similar across generations. </vt:lpstr>
      <vt:lpstr>California residents have a higher level of interest in joining a village. </vt:lpstr>
      <vt:lpstr>Top Important Community Features (%Extremely/Very Important)</vt:lpstr>
      <vt:lpstr>PowerPoint Presentation</vt:lpstr>
      <vt:lpstr>Organizing to Meet the Housing Needs of  San Mateo County Residents  with Intellectual and Developmental Disabilities </vt:lpstr>
      <vt:lpstr>Who Are We Organizing?</vt:lpstr>
      <vt:lpstr>19th Century:  Removal, Segregation and Restriction</vt:lpstr>
      <vt:lpstr>20th Century: 1968 Lanterman Act Shifts to Community-Based Services</vt:lpstr>
      <vt:lpstr> 21st Century: Civil Rights, Community Services, but no Housing</vt:lpstr>
      <vt:lpstr>Meanwhile, a Demographic Tsunami... </vt:lpstr>
      <vt:lpstr>Parents Remain the Primary Housers</vt:lpstr>
      <vt:lpstr>Housing Needs and Preferences</vt:lpstr>
      <vt:lpstr>Housing Needs and Preferences</vt:lpstr>
      <vt:lpstr>County Leadership Has Removed Barriers to Inclusion in Multi-family Affordable Housing</vt:lpstr>
      <vt:lpstr>Now, Cities Are Key to Inclusion</vt:lpstr>
      <vt:lpstr>Single-Family Neighborhood Options:   Co-op Housing (shared single family home)</vt:lpstr>
      <vt:lpstr>Single-Family Neighborhoods: ADUs</vt:lpstr>
      <vt:lpstr>Single-Family Neighborhoods:   FHA homes</vt:lpstr>
      <vt:lpstr>To Help Us Organize for Inclusive Housing in Your City…. Contact Jan Stokley   jan@housingchoices.org  </vt:lpstr>
      <vt:lpstr>PowerPoint Presentation</vt:lpstr>
      <vt:lpstr>Housing, we need it.</vt:lpstr>
      <vt:lpstr>But we don’t have it. Why?</vt:lpstr>
      <vt:lpstr>Concentrated harms, diffuse benefits </vt:lpstr>
      <vt:lpstr>PowerPoint Presentation</vt:lpstr>
      <vt:lpstr>PowerPoint Presentation</vt:lpstr>
      <vt:lpstr>We make land use decisions locally</vt:lpstr>
      <vt:lpstr>Most participants are homeowners</vt:lpstr>
      <vt:lpstr>Locally is where homeowners don’t want housing to be!  </vt:lpstr>
      <vt:lpstr>Why don’t renters participate in local decision making?</vt:lpstr>
      <vt:lpstr>Law Follows Practice</vt:lpstr>
      <vt:lpstr>PowerPoint Presentation</vt:lpstr>
      <vt:lpstr>        A process that takes renters’ interests into account  If and only if Renters participate in the process </vt:lpstr>
      <vt:lpstr>Getting Renters Involved  Look  for your existing local renter groups - for example - yimbyaction.org and make sure they are notified.  DO POLLING and check your citizen feedback against the poll results.  Strong language on the agendas &amp; speaker cards affirming that speakers don’t have to provide any personal or identifying information.   Appoint renters to your planning commissions.      </vt:lpstr>
      <vt:lpstr>Recognizing &amp; Addressing  Anti-renter bias  “I’ve lived here for 35 years and …….”  Sometimes it’s obvious, “renters don’t care about the neighborhood.”  “We are excited to hear from all of our residents!”   The clerk can remind speakers not to disparage any protected groups. </vt:lpstr>
      <vt:lpstr>PowerPoint Presentation</vt:lpstr>
      <vt:lpstr>YUCA’s Mission</vt:lpstr>
      <vt:lpstr>Our Housing Work</vt:lpstr>
      <vt:lpstr>Elevating Youth Voices</vt:lpstr>
      <vt:lpstr>Our Partners</vt:lpstr>
      <vt:lpstr>Findings &amp; Learned Lessons</vt:lpstr>
      <vt:lpstr>Call to Action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Portrait of the 50+: Demographics, Opinions, and Relationship to AARP</dc:title>
  <dc:creator>Hinkle, Debra</dc:creator>
  <dc:description>Trainers@SkillPath.com</dc:description>
  <cp:lastModifiedBy>Kara Rivera</cp:lastModifiedBy>
  <cp:revision>796</cp:revision>
  <cp:lastPrinted>2018-07-03T13:08:11Z</cp:lastPrinted>
  <dcterms:created xsi:type="dcterms:W3CDTF">2018-04-12T13:15:14Z</dcterms:created>
  <dcterms:modified xsi:type="dcterms:W3CDTF">2019-10-24T23:05:36Z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0x010100899103D13F823B44A00654DCEA97535A</vt:lpwstr>
  </property>
</Properties>
</file>